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21" r:id="rId2"/>
    <p:sldId id="608" r:id="rId3"/>
    <p:sldId id="607" r:id="rId4"/>
    <p:sldId id="606" r:id="rId5"/>
    <p:sldId id="536" r:id="rId6"/>
    <p:sldId id="269" r:id="rId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0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E295B-C670-47CB-AAF4-3941D4D67293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C8C8B-070C-4DAA-B1ED-E94FDEDC9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5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185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78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94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297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C8C8B-070C-4DAA-B1ED-E94FDEDC9E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94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0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2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8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2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00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3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43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50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60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16F3-DBD4-4B3B-9ED3-3FB292BE8A8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15C3A-AE44-4DA6-9842-6D7B8CCB53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.png"/><Relationship Id="rId26" Type="http://schemas.openxmlformats.org/officeDocument/2006/relationships/image" Target="../media/image20.png"/><Relationship Id="rId39" Type="http://schemas.openxmlformats.org/officeDocument/2006/relationships/image" Target="../media/image144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71.png"/><Relationship Id="rId42" Type="http://schemas.openxmlformats.org/officeDocument/2006/relationships/image" Target="../media/image147.png"/><Relationship Id="rId17" Type="http://schemas.openxmlformats.org/officeDocument/2006/relationships/image" Target="../media/image15.png"/><Relationship Id="rId25" Type="http://schemas.openxmlformats.org/officeDocument/2006/relationships/image" Target="../media/image70.png"/><Relationship Id="rId33" Type="http://schemas.openxmlformats.org/officeDocument/2006/relationships/image" Target="../media/image22.png"/><Relationship Id="rId38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180.png"/><Relationship Id="rId41" Type="http://schemas.openxmlformats.org/officeDocument/2006/relationships/image" Target="../media/image146.png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24" Type="http://schemas.openxmlformats.org/officeDocument/2006/relationships/image" Target="../media/image150.png"/><Relationship Id="rId32" Type="http://schemas.openxmlformats.org/officeDocument/2006/relationships/image" Target="../media/image21.png"/><Relationship Id="rId37" Type="http://schemas.openxmlformats.org/officeDocument/2006/relationships/image" Target="../media/image143.png"/><Relationship Id="rId40" Type="http://schemas.openxmlformats.org/officeDocument/2006/relationships/image" Target="../media/image145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openxmlformats.org/officeDocument/2006/relationships/image" Target="../media/image141.png"/><Relationship Id="rId28" Type="http://schemas.openxmlformats.org/officeDocument/2006/relationships/image" Target="../media/image170.png"/><Relationship Id="rId36" Type="http://schemas.openxmlformats.org/officeDocument/2006/relationships/image" Target="../media/image142.png"/><Relationship Id="rId10" Type="http://schemas.openxmlformats.org/officeDocument/2006/relationships/image" Target="../media/image71.png"/><Relationship Id="rId19" Type="http://schemas.openxmlformats.org/officeDocument/2006/relationships/image" Target="../media/image161.png"/><Relationship Id="rId31" Type="http://schemas.openxmlformats.org/officeDocument/2006/relationships/image" Target="../media/image200.png"/><Relationship Id="rId4" Type="http://schemas.openxmlformats.org/officeDocument/2006/relationships/image" Target="../media/image11.tif"/><Relationship Id="rId9" Type="http://schemas.openxmlformats.org/officeDocument/2006/relationships/image" Target="../media/image14.png"/><Relationship Id="rId22" Type="http://schemas.openxmlformats.org/officeDocument/2006/relationships/image" Target="../media/image181.png"/><Relationship Id="rId27" Type="http://schemas.openxmlformats.org/officeDocument/2006/relationships/image" Target="../media/image160.png"/><Relationship Id="rId30" Type="http://schemas.openxmlformats.org/officeDocument/2006/relationships/image" Target="../media/image190.png"/><Relationship Id="rId35" Type="http://schemas.openxmlformats.org/officeDocument/2006/relationships/image" Target="../media/image1410.png"/><Relationship Id="rId8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.png"/><Relationship Id="rId26" Type="http://schemas.openxmlformats.org/officeDocument/2006/relationships/image" Target="../media/image63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761.png"/><Relationship Id="rId7" Type="http://schemas.openxmlformats.org/officeDocument/2006/relationships/image" Target="../media/image25.wmf"/><Relationship Id="rId17" Type="http://schemas.openxmlformats.org/officeDocument/2006/relationships/image" Target="../media/image12.png"/><Relationship Id="rId25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9.png"/><Relationship Id="rId20" Type="http://schemas.openxmlformats.org/officeDocument/2006/relationships/image" Target="../media/image14.png"/><Relationship Id="rId29" Type="http://schemas.openxmlformats.org/officeDocument/2006/relationships/image" Target="../media/image26.wmf"/><Relationship Id="rId1" Type="http://schemas.openxmlformats.org/officeDocument/2006/relationships/tags" Target="../tags/tag4.xml"/><Relationship Id="rId6" Type="http://schemas.openxmlformats.org/officeDocument/2006/relationships/oleObject" Target="../embeddings/oleObject1.bin"/><Relationship Id="rId24" Type="http://schemas.openxmlformats.org/officeDocument/2006/relationships/image" Target="../media/image61.png"/><Relationship Id="rId5" Type="http://schemas.openxmlformats.org/officeDocument/2006/relationships/image" Target="../media/image110.png"/><Relationship Id="rId23" Type="http://schemas.openxmlformats.org/officeDocument/2006/relationships/image" Target="../media/image210.png"/><Relationship Id="rId28" Type="http://schemas.openxmlformats.org/officeDocument/2006/relationships/oleObject" Target="../embeddings/oleObject2.bin"/><Relationship Id="rId19" Type="http://schemas.openxmlformats.org/officeDocument/2006/relationships/image" Target="../media/image750.png"/><Relationship Id="rId4" Type="http://schemas.openxmlformats.org/officeDocument/2006/relationships/image" Target="../media/image24.png"/><Relationship Id="rId22" Type="http://schemas.openxmlformats.org/officeDocument/2006/relationships/image" Target="../media/image701.png"/><Relationship Id="rId27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61.png"/><Relationship Id="rId39" Type="http://schemas.openxmlformats.org/officeDocument/2006/relationships/image" Target="../media/image144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40.png"/><Relationship Id="rId42" Type="http://schemas.openxmlformats.org/officeDocument/2006/relationships/image" Target="../media/image147.png"/><Relationship Id="rId47" Type="http://schemas.openxmlformats.org/officeDocument/2006/relationships/image" Target="../media/image30.png"/><Relationship Id="rId38" Type="http://schemas.openxmlformats.org/officeDocument/2006/relationships/image" Target="../media/image23.png"/><Relationship Id="rId46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20" Type="http://schemas.openxmlformats.org/officeDocument/2006/relationships/image" Target="../media/image14.png"/><Relationship Id="rId41" Type="http://schemas.openxmlformats.org/officeDocument/2006/relationships/image" Target="../media/image146.png"/><Relationship Id="rId1" Type="http://schemas.openxmlformats.org/officeDocument/2006/relationships/tags" Target="../tags/tag5.xml"/><Relationship Id="rId24" Type="http://schemas.openxmlformats.org/officeDocument/2006/relationships/image" Target="../media/image63.png"/><Relationship Id="rId37" Type="http://schemas.openxmlformats.org/officeDocument/2006/relationships/image" Target="../media/image143.png"/><Relationship Id="rId40" Type="http://schemas.openxmlformats.org/officeDocument/2006/relationships/image" Target="../media/image145.png"/><Relationship Id="rId45" Type="http://schemas.openxmlformats.org/officeDocument/2006/relationships/image" Target="../media/image28.png"/><Relationship Id="rId5" Type="http://schemas.openxmlformats.org/officeDocument/2006/relationships/image" Target="../media/image13.png"/><Relationship Id="rId23" Type="http://schemas.openxmlformats.org/officeDocument/2006/relationships/image" Target="../media/image62.png"/><Relationship Id="rId36" Type="http://schemas.openxmlformats.org/officeDocument/2006/relationships/image" Target="../media/image142.png"/><Relationship Id="rId19" Type="http://schemas.openxmlformats.org/officeDocument/2006/relationships/image" Target="../media/image701.png"/><Relationship Id="rId44" Type="http://schemas.openxmlformats.org/officeDocument/2006/relationships/image" Target="../media/image27.wmf"/><Relationship Id="rId4" Type="http://schemas.openxmlformats.org/officeDocument/2006/relationships/image" Target="../media/image12.png"/><Relationship Id="rId22" Type="http://schemas.openxmlformats.org/officeDocument/2006/relationships/image" Target="../media/image61.png"/><Relationship Id="rId35" Type="http://schemas.openxmlformats.org/officeDocument/2006/relationships/image" Target="../media/image1410.png"/><Relationship Id="rId43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tif"/><Relationship Id="rId12" Type="http://schemas.openxmlformats.org/officeDocument/2006/relationships/image" Target="../media/image3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3.tif"/><Relationship Id="rId10" Type="http://schemas.openxmlformats.org/officeDocument/2006/relationships/image" Target="../media/image38.png"/><Relationship Id="rId4" Type="http://schemas.openxmlformats.org/officeDocument/2006/relationships/image" Target="../media/image32.tif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标题 1"/>
          <p:cNvSpPr>
            <a:spLocks noGrp="1"/>
          </p:cNvSpPr>
          <p:nvPr>
            <p:ph type="title"/>
          </p:nvPr>
        </p:nvSpPr>
        <p:spPr>
          <a:xfrm>
            <a:off x="65087" y="1091540"/>
            <a:ext cx="9013825" cy="1620627"/>
          </a:xfrm>
        </p:spPr>
        <p:txBody>
          <a:bodyPr vert="horz" lIns="90000" tIns="46800" rIns="90000" bIns="46800" rtlCol="0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波导传播演化计算</a:t>
            </a:r>
          </a:p>
        </p:txBody>
      </p:sp>
      <p:sp>
        <p:nvSpPr>
          <p:cNvPr id="3078" name="文本框 2"/>
          <p:cNvSpPr txBox="1"/>
          <p:nvPr/>
        </p:nvSpPr>
        <p:spPr>
          <a:xfrm>
            <a:off x="3410869" y="3001781"/>
            <a:ext cx="24994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9E4E8-BC3D-407D-935A-3EB2FD764BF6}"/>
              </a:ext>
            </a:extLst>
          </p:cNvPr>
          <p:cNvSpPr/>
          <p:nvPr/>
        </p:nvSpPr>
        <p:spPr>
          <a:xfrm>
            <a:off x="0" y="5373687"/>
            <a:ext cx="9144000" cy="34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18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A2846AE-0EE7-473D-97CE-72928AF134DC}"/>
              </a:ext>
            </a:extLst>
          </p:cNvPr>
          <p:cNvGrpSpPr/>
          <p:nvPr/>
        </p:nvGrpSpPr>
        <p:grpSpPr>
          <a:xfrm>
            <a:off x="176101" y="154385"/>
            <a:ext cx="2491349" cy="369332"/>
            <a:chOff x="800100" y="1194378"/>
            <a:chExt cx="3863979" cy="492442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404AC75-5034-4F21-AE0F-D63D76728A90}"/>
                </a:ext>
              </a:extLst>
            </p:cNvPr>
            <p:cNvSpPr txBox="1"/>
            <p:nvPr/>
          </p:nvSpPr>
          <p:spPr>
            <a:xfrm>
              <a:off x="1236537" y="1194378"/>
              <a:ext cx="3427542" cy="492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两波导定向耦合器</a:t>
              </a:r>
              <a:endParaRPr lang="zh-CN" altLang="en-US" dirty="0">
                <a:solidFill>
                  <a:srgbClr val="AF1111"/>
                </a:solidFill>
                <a:latin typeface="微软雅黑"/>
                <a:ea typeface="微软雅黑"/>
                <a:cs typeface="OPPOSans R" panose="00020600040101010101" pitchFamily="18" charset="-122"/>
                <a:sym typeface="微软雅黑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27F5481-A9EA-4F80-928B-325BB30A68F9}"/>
                </a:ext>
              </a:extLst>
            </p:cNvPr>
            <p:cNvGrpSpPr/>
            <p:nvPr/>
          </p:nvGrpSpPr>
          <p:grpSpPr>
            <a:xfrm>
              <a:off x="800100" y="1287780"/>
              <a:ext cx="276488" cy="276488"/>
              <a:chOff x="800100" y="1287780"/>
              <a:chExt cx="276488" cy="276488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5B06E73-2005-4CCB-A98F-6F04B0860593}"/>
                  </a:ext>
                </a:extLst>
              </p:cNvPr>
              <p:cNvSpPr/>
              <p:nvPr/>
            </p:nvSpPr>
            <p:spPr>
              <a:xfrm>
                <a:off x="800100" y="1287780"/>
                <a:ext cx="276488" cy="276488"/>
              </a:xfrm>
              <a:prstGeom prst="ellipse">
                <a:avLst/>
              </a:prstGeom>
              <a:solidFill>
                <a:srgbClr val="AF1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  <p:sp>
            <p:nvSpPr>
              <p:cNvPr id="115" name="箭头: 右 114">
                <a:extLst>
                  <a:ext uri="{FF2B5EF4-FFF2-40B4-BE49-F238E27FC236}">
                    <a16:creationId xmlns:a16="http://schemas.microsoft.com/office/drawing/2014/main" id="{B4300646-A8ED-47EA-9C7F-9BCF0439F0D1}"/>
                  </a:ext>
                </a:extLst>
              </p:cNvPr>
              <p:cNvSpPr/>
              <p:nvPr/>
            </p:nvSpPr>
            <p:spPr>
              <a:xfrm>
                <a:off x="849893" y="1335405"/>
                <a:ext cx="199762" cy="179612"/>
              </a:xfrm>
              <a:prstGeom prst="rightArrow">
                <a:avLst>
                  <a:gd name="adj1" fmla="val 50000"/>
                  <a:gd name="adj2" fmla="val 616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2717029-E565-D23F-12DE-C43A98ABF0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14"/>
          <a:stretch/>
        </p:blipFill>
        <p:spPr>
          <a:xfrm>
            <a:off x="116584" y="538833"/>
            <a:ext cx="3553567" cy="1690997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2E92138D-6AF9-FBDC-9726-8DF04E6FE4F8}"/>
              </a:ext>
            </a:extLst>
          </p:cNvPr>
          <p:cNvGrpSpPr/>
          <p:nvPr/>
        </p:nvGrpSpPr>
        <p:grpSpPr>
          <a:xfrm>
            <a:off x="3854894" y="61603"/>
            <a:ext cx="5243315" cy="1527886"/>
            <a:chOff x="3854894" y="61603"/>
            <a:chExt cx="5243315" cy="15278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C429D76-F7CC-7A29-6A00-E0EF6E51A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1795"/>
            <a:stretch/>
          </p:blipFill>
          <p:spPr>
            <a:xfrm>
              <a:off x="3968868" y="429906"/>
              <a:ext cx="5053105" cy="113023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BA9504-7392-6258-886B-16C47FE36939}"/>
                </a:ext>
              </a:extLst>
            </p:cNvPr>
            <p:cNvSpPr txBox="1"/>
            <p:nvPr/>
          </p:nvSpPr>
          <p:spPr>
            <a:xfrm>
              <a:off x="4389696" y="112767"/>
              <a:ext cx="21293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两波导耦合模理论：</a:t>
              </a:r>
            </a:p>
          </p:txBody>
        </p:sp>
        <p:sp>
          <p:nvSpPr>
            <p:cNvPr id="14" name="椭圆 17">
              <a:extLst>
                <a:ext uri="{FF2B5EF4-FFF2-40B4-BE49-F238E27FC236}">
                  <a16:creationId xmlns:a16="http://schemas.microsoft.com/office/drawing/2014/main" id="{051A1A7B-C5B0-3151-B377-9699FA3194FD}"/>
                </a:ext>
              </a:extLst>
            </p:cNvPr>
            <p:cNvSpPr/>
            <p:nvPr/>
          </p:nvSpPr>
          <p:spPr>
            <a:xfrm>
              <a:off x="3956167" y="79651"/>
              <a:ext cx="411210" cy="430857"/>
            </a:xfrm>
            <a:prstGeom prst="ellipse">
              <a:avLst/>
            </a:prstGeom>
            <a:solidFill>
              <a:srgbClr val="29323F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EC331D2-86BA-8AB9-7FB3-2E3137020F39}"/>
                </a:ext>
              </a:extLst>
            </p:cNvPr>
            <p:cNvSpPr/>
            <p:nvPr/>
          </p:nvSpPr>
          <p:spPr>
            <a:xfrm>
              <a:off x="3854894" y="61603"/>
              <a:ext cx="5243315" cy="1527886"/>
            </a:xfrm>
            <a:prstGeom prst="rect">
              <a:avLst/>
            </a:prstGeom>
            <a:noFill/>
            <a:ln w="28575">
              <a:solidFill>
                <a:srgbClr val="FFB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F0DC5C-9317-8301-1573-B27D5A52EE02}"/>
              </a:ext>
            </a:extLst>
          </p:cNvPr>
          <p:cNvGrpSpPr/>
          <p:nvPr/>
        </p:nvGrpSpPr>
        <p:grpSpPr>
          <a:xfrm>
            <a:off x="84916" y="2259283"/>
            <a:ext cx="4131111" cy="915166"/>
            <a:chOff x="84916" y="2259283"/>
            <a:chExt cx="4131111" cy="91516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C073718-4932-9BF4-66BA-65852B48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9235"/>
            <a:stretch/>
          </p:blipFill>
          <p:spPr>
            <a:xfrm>
              <a:off x="1890889" y="2375558"/>
              <a:ext cx="2162366" cy="287874"/>
            </a:xfrm>
            <a:prstGeom prst="rect">
              <a:avLst/>
            </a:prstGeom>
          </p:spPr>
        </p:pic>
        <p:sp>
          <p:nvSpPr>
            <p:cNvPr id="15" name="椭圆 17">
              <a:extLst>
                <a:ext uri="{FF2B5EF4-FFF2-40B4-BE49-F238E27FC236}">
                  <a16:creationId xmlns:a16="http://schemas.microsoft.com/office/drawing/2014/main" id="{2797EA0C-9548-675D-3F7C-AEAD622D7448}"/>
                </a:ext>
              </a:extLst>
            </p:cNvPr>
            <p:cNvSpPr/>
            <p:nvPr/>
          </p:nvSpPr>
          <p:spPr>
            <a:xfrm>
              <a:off x="176101" y="2297818"/>
              <a:ext cx="411210" cy="430857"/>
            </a:xfrm>
            <a:prstGeom prst="ellipse">
              <a:avLst/>
            </a:prstGeom>
            <a:solidFill>
              <a:srgbClr val="29323F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7E19DE-C7C1-F283-5E84-7FE6AFAF0BD7}"/>
                </a:ext>
              </a:extLst>
            </p:cNvPr>
            <p:cNvSpPr txBox="1"/>
            <p:nvPr/>
          </p:nvSpPr>
          <p:spPr>
            <a:xfrm>
              <a:off x="538060" y="2328581"/>
              <a:ext cx="21293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初始边界条件：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6D2F5BC-2050-E14C-FB69-A215762FE5E2}"/>
                </a:ext>
              </a:extLst>
            </p:cNvPr>
            <p:cNvGrpSpPr/>
            <p:nvPr/>
          </p:nvGrpSpPr>
          <p:grpSpPr>
            <a:xfrm>
              <a:off x="1951786" y="2685724"/>
              <a:ext cx="2101470" cy="392378"/>
              <a:chOff x="745826" y="3348919"/>
              <a:chExt cx="3271088" cy="701101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D02C683-F8B9-1924-808B-23502B011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826" y="3348919"/>
                <a:ext cx="2804403" cy="701101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009C584-A1C5-C1AB-795A-55531B791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6110"/>
              <a:stretch/>
            </p:blipFill>
            <p:spPr>
              <a:xfrm>
                <a:off x="3550229" y="3440367"/>
                <a:ext cx="466685" cy="518205"/>
              </a:xfrm>
              <a:prstGeom prst="rect">
                <a:avLst/>
              </a:prstGeom>
            </p:spPr>
          </p:pic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43D9AC9-BD39-EE2F-3F52-BBEB241BE89C}"/>
                </a:ext>
              </a:extLst>
            </p:cNvPr>
            <p:cNvSpPr txBox="1"/>
            <p:nvPr/>
          </p:nvSpPr>
          <p:spPr>
            <a:xfrm>
              <a:off x="919808" y="2697898"/>
              <a:ext cx="11662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功率守恒：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FC412C1-ABD1-2682-412C-0082A9D90FBB}"/>
                </a:ext>
              </a:extLst>
            </p:cNvPr>
            <p:cNvSpPr/>
            <p:nvPr/>
          </p:nvSpPr>
          <p:spPr>
            <a:xfrm>
              <a:off x="84916" y="2259283"/>
              <a:ext cx="4131111" cy="915166"/>
            </a:xfrm>
            <a:prstGeom prst="rect">
              <a:avLst/>
            </a:prstGeom>
            <a:noFill/>
            <a:ln w="28575">
              <a:solidFill>
                <a:srgbClr val="FFB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4B4D9DE-0F4D-21F3-1413-A434B31A7418}"/>
              </a:ext>
            </a:extLst>
          </p:cNvPr>
          <p:cNvGrpSpPr/>
          <p:nvPr/>
        </p:nvGrpSpPr>
        <p:grpSpPr>
          <a:xfrm>
            <a:off x="81800" y="3323447"/>
            <a:ext cx="4131111" cy="2167115"/>
            <a:chOff x="81800" y="3323447"/>
            <a:chExt cx="4131111" cy="216711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69789A9-2DC6-C0E9-43DD-C5BDAA08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584" y="4060143"/>
              <a:ext cx="4096327" cy="827755"/>
            </a:xfrm>
            <a:prstGeom prst="rect">
              <a:avLst/>
            </a:prstGeom>
          </p:spPr>
        </p:pic>
        <p:sp>
          <p:nvSpPr>
            <p:cNvPr id="25" name="椭圆 17">
              <a:extLst>
                <a:ext uri="{FF2B5EF4-FFF2-40B4-BE49-F238E27FC236}">
                  <a16:creationId xmlns:a16="http://schemas.microsoft.com/office/drawing/2014/main" id="{FA75C673-371D-4D24-26E3-2EB0C261611E}"/>
                </a:ext>
              </a:extLst>
            </p:cNvPr>
            <p:cNvSpPr/>
            <p:nvPr/>
          </p:nvSpPr>
          <p:spPr>
            <a:xfrm>
              <a:off x="176101" y="3568785"/>
              <a:ext cx="411210" cy="430857"/>
            </a:xfrm>
            <a:prstGeom prst="ellipse">
              <a:avLst/>
            </a:prstGeom>
            <a:solidFill>
              <a:srgbClr val="29323F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80D2FF9-CC1E-7745-7BF9-989934B50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3659" y="5072280"/>
              <a:ext cx="2206965" cy="326808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86A878-0832-F865-B419-70C2B5680013}"/>
                </a:ext>
              </a:extLst>
            </p:cNvPr>
            <p:cNvSpPr txBox="1"/>
            <p:nvPr/>
          </p:nvSpPr>
          <p:spPr>
            <a:xfrm>
              <a:off x="565642" y="3611754"/>
              <a:ext cx="33654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1</a:t>
              </a:r>
              <a:r>
                <a:rPr lang="zh-CN" altLang="en-US" sz="1600" dirty="0"/>
                <a:t>中耦合模方程的解（场振幅）：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33FA763-D49F-6C1F-76F6-F2C9807D9C07}"/>
                </a:ext>
              </a:extLst>
            </p:cNvPr>
            <p:cNvSpPr txBox="1"/>
            <p:nvPr/>
          </p:nvSpPr>
          <p:spPr>
            <a:xfrm>
              <a:off x="337005" y="5029756"/>
              <a:ext cx="7328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其中：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CA41C66-A01E-4EE4-04C8-E3BC1EA2F3F7}"/>
                </a:ext>
              </a:extLst>
            </p:cNvPr>
            <p:cNvSpPr/>
            <p:nvPr/>
          </p:nvSpPr>
          <p:spPr>
            <a:xfrm>
              <a:off x="81800" y="3323447"/>
              <a:ext cx="4131111" cy="2167115"/>
            </a:xfrm>
            <a:prstGeom prst="rect">
              <a:avLst/>
            </a:prstGeom>
            <a:noFill/>
            <a:ln w="28575">
              <a:solidFill>
                <a:srgbClr val="FFB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369B9DD-2A54-5072-36A6-A62E04B60DF8}"/>
              </a:ext>
            </a:extLst>
          </p:cNvPr>
          <p:cNvGrpSpPr/>
          <p:nvPr/>
        </p:nvGrpSpPr>
        <p:grpSpPr>
          <a:xfrm>
            <a:off x="4502740" y="1678966"/>
            <a:ext cx="4595469" cy="1339615"/>
            <a:chOff x="4502740" y="1678966"/>
            <a:chExt cx="4595469" cy="133961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E8C5C44-7AAA-6185-7395-52497B54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85844" y="2164919"/>
              <a:ext cx="4053920" cy="788686"/>
            </a:xfrm>
            <a:prstGeom prst="rect">
              <a:avLst/>
            </a:prstGeom>
          </p:spPr>
        </p:pic>
        <p:sp>
          <p:nvSpPr>
            <p:cNvPr id="34" name="椭圆 17">
              <a:extLst>
                <a:ext uri="{FF2B5EF4-FFF2-40B4-BE49-F238E27FC236}">
                  <a16:creationId xmlns:a16="http://schemas.microsoft.com/office/drawing/2014/main" id="{F7E3CEC4-1D53-33E5-035A-8602E19DDBF3}"/>
                </a:ext>
              </a:extLst>
            </p:cNvPr>
            <p:cNvSpPr/>
            <p:nvPr/>
          </p:nvSpPr>
          <p:spPr>
            <a:xfrm>
              <a:off x="4572000" y="1724315"/>
              <a:ext cx="411210" cy="430857"/>
            </a:xfrm>
            <a:prstGeom prst="ellipse">
              <a:avLst/>
            </a:prstGeom>
            <a:solidFill>
              <a:srgbClr val="29323F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ABF101-993E-4040-4B19-2D5902EBA52E}"/>
                </a:ext>
              </a:extLst>
            </p:cNvPr>
            <p:cNvSpPr txBox="1"/>
            <p:nvPr/>
          </p:nvSpPr>
          <p:spPr>
            <a:xfrm>
              <a:off x="5000291" y="1678966"/>
              <a:ext cx="40216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对</a:t>
              </a:r>
              <a:r>
                <a:rPr lang="en-US" altLang="zh-CN" sz="1600" dirty="0"/>
                <a:t>3</a:t>
              </a:r>
              <a:r>
                <a:rPr lang="zh-CN" altLang="en-US" sz="1600" dirty="0"/>
                <a:t>平方得到每根波导中的光强（考虑到耦合前波导传输引入的初始相位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en-US" altLang="zh-CN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CN" altLang="en-US" sz="1600" dirty="0"/>
                <a:t>）：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A895D20-E841-FC1B-8643-9579027A1ABA}"/>
                </a:ext>
              </a:extLst>
            </p:cNvPr>
            <p:cNvSpPr/>
            <p:nvPr/>
          </p:nvSpPr>
          <p:spPr>
            <a:xfrm>
              <a:off x="4502740" y="1678966"/>
              <a:ext cx="4595469" cy="1339615"/>
            </a:xfrm>
            <a:prstGeom prst="rect">
              <a:avLst/>
            </a:prstGeom>
            <a:noFill/>
            <a:ln w="28575">
              <a:solidFill>
                <a:srgbClr val="FFB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42989E3-D694-3639-82AF-65820D213F94}"/>
              </a:ext>
            </a:extLst>
          </p:cNvPr>
          <p:cNvGrpSpPr/>
          <p:nvPr/>
        </p:nvGrpSpPr>
        <p:grpSpPr>
          <a:xfrm>
            <a:off x="4502740" y="3108058"/>
            <a:ext cx="4612187" cy="2545339"/>
            <a:chOff x="4502740" y="3108058"/>
            <a:chExt cx="4612187" cy="2545339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3C3D392-D384-A0FB-1C59-4E44DF9DF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5965" y="3500558"/>
              <a:ext cx="4053921" cy="533274"/>
            </a:xfrm>
            <a:prstGeom prst="rect">
              <a:avLst/>
            </a:prstGeom>
          </p:spPr>
        </p:pic>
        <p:sp>
          <p:nvSpPr>
            <p:cNvPr id="36" name="椭圆 17">
              <a:extLst>
                <a:ext uri="{FF2B5EF4-FFF2-40B4-BE49-F238E27FC236}">
                  <a16:creationId xmlns:a16="http://schemas.microsoft.com/office/drawing/2014/main" id="{CBE822EB-4AFA-FE27-A267-4FBD986438B4}"/>
                </a:ext>
              </a:extLst>
            </p:cNvPr>
            <p:cNvSpPr/>
            <p:nvPr/>
          </p:nvSpPr>
          <p:spPr>
            <a:xfrm>
              <a:off x="4591001" y="3155226"/>
              <a:ext cx="411210" cy="4308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504EFF6-C5F1-77DC-A21D-7FD0807CB1B5}"/>
                </a:ext>
              </a:extLst>
            </p:cNvPr>
            <p:cNvSpPr txBox="1"/>
            <p:nvPr/>
          </p:nvSpPr>
          <p:spPr>
            <a:xfrm>
              <a:off x="5070803" y="3201377"/>
              <a:ext cx="34593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定向耦合器</a:t>
              </a:r>
              <a:r>
                <a:rPr lang="en-US" altLang="zh-CN" sz="1600" dirty="0"/>
                <a:t>DC </a:t>
              </a:r>
              <a:r>
                <a:rPr lang="zh-CN" altLang="en-US" sz="1600" dirty="0"/>
                <a:t>的透射比𝜂：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14815A4-4C65-3BE5-3B38-2AE138B0B52C}"/>
                </a:ext>
              </a:extLst>
            </p:cNvPr>
            <p:cNvSpPr/>
            <p:nvPr/>
          </p:nvSpPr>
          <p:spPr>
            <a:xfrm>
              <a:off x="4502740" y="3108058"/>
              <a:ext cx="4612187" cy="25453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37D95C4-2416-3F82-439C-28C9C26C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6449" t="6909" r="49569" b="55896"/>
            <a:stretch/>
          </p:blipFill>
          <p:spPr>
            <a:xfrm>
              <a:off x="5146334" y="4052965"/>
              <a:ext cx="3153606" cy="158419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037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A2846AE-0EE7-473D-97CE-72928AF134DC}"/>
              </a:ext>
            </a:extLst>
          </p:cNvPr>
          <p:cNvGrpSpPr/>
          <p:nvPr/>
        </p:nvGrpSpPr>
        <p:grpSpPr>
          <a:xfrm>
            <a:off x="176101" y="154385"/>
            <a:ext cx="1960271" cy="369332"/>
            <a:chOff x="800100" y="1194378"/>
            <a:chExt cx="3040299" cy="492442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404AC75-5034-4F21-AE0F-D63D76728A90}"/>
                </a:ext>
              </a:extLst>
            </p:cNvPr>
            <p:cNvSpPr txBox="1"/>
            <p:nvPr/>
          </p:nvSpPr>
          <p:spPr>
            <a:xfrm>
              <a:off x="1236538" y="1194378"/>
              <a:ext cx="2603861" cy="492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理论模型</a:t>
              </a:r>
              <a:endParaRPr lang="zh-CN" altLang="en-US" dirty="0">
                <a:solidFill>
                  <a:srgbClr val="AF1111"/>
                </a:solidFill>
                <a:latin typeface="微软雅黑"/>
                <a:ea typeface="微软雅黑"/>
                <a:cs typeface="OPPOSans R" panose="00020600040101010101" pitchFamily="18" charset="-122"/>
                <a:sym typeface="微软雅黑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27F5481-A9EA-4F80-928B-325BB30A68F9}"/>
                </a:ext>
              </a:extLst>
            </p:cNvPr>
            <p:cNvGrpSpPr/>
            <p:nvPr/>
          </p:nvGrpSpPr>
          <p:grpSpPr>
            <a:xfrm>
              <a:off x="800100" y="1287780"/>
              <a:ext cx="276488" cy="276488"/>
              <a:chOff x="800100" y="1287780"/>
              <a:chExt cx="276488" cy="276488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5B06E73-2005-4CCB-A98F-6F04B0860593}"/>
                  </a:ext>
                </a:extLst>
              </p:cNvPr>
              <p:cNvSpPr/>
              <p:nvPr/>
            </p:nvSpPr>
            <p:spPr>
              <a:xfrm>
                <a:off x="800100" y="1287780"/>
                <a:ext cx="276488" cy="276488"/>
              </a:xfrm>
              <a:prstGeom prst="ellipse">
                <a:avLst/>
              </a:prstGeom>
              <a:solidFill>
                <a:srgbClr val="AF1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  <p:sp>
            <p:nvSpPr>
              <p:cNvPr id="115" name="箭头: 右 114">
                <a:extLst>
                  <a:ext uri="{FF2B5EF4-FFF2-40B4-BE49-F238E27FC236}">
                    <a16:creationId xmlns:a16="http://schemas.microsoft.com/office/drawing/2014/main" id="{B4300646-A8ED-47EA-9C7F-9BCF0439F0D1}"/>
                  </a:ext>
                </a:extLst>
              </p:cNvPr>
              <p:cNvSpPr/>
              <p:nvPr/>
            </p:nvSpPr>
            <p:spPr>
              <a:xfrm>
                <a:off x="849893" y="1335405"/>
                <a:ext cx="199762" cy="179612"/>
              </a:xfrm>
              <a:prstGeom prst="rightArrow">
                <a:avLst>
                  <a:gd name="adj1" fmla="val 50000"/>
                  <a:gd name="adj2" fmla="val 616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</p:grp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461CA50F-9748-4C0A-B06A-F79A236B1673}"/>
              </a:ext>
            </a:extLst>
          </p:cNvPr>
          <p:cNvSpPr txBox="1"/>
          <p:nvPr/>
        </p:nvSpPr>
        <p:spPr>
          <a:xfrm>
            <a:off x="225692" y="2300520"/>
            <a:ext cx="17599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圆形波导和椭圆波导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11D79B1-187F-42AC-80B8-DCA5EF72727D}"/>
              </a:ext>
            </a:extLst>
          </p:cNvPr>
          <p:cNvSpPr txBox="1"/>
          <p:nvPr/>
        </p:nvSpPr>
        <p:spPr>
          <a:xfrm>
            <a:off x="2624478" y="2299898"/>
            <a:ext cx="125292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b="1" dirty="0">
                <a:latin typeface="宋体" panose="02010600030101010101" pitchFamily="2" charset="-122"/>
                <a:ea typeface="宋体" panose="02010600030101010101" pitchFamily="2" charset="-122"/>
              </a:rPr>
              <a:t>等效耦合模型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BED22E-D8BC-4A3C-768D-7CC440D7756C}"/>
              </a:ext>
            </a:extLst>
          </p:cNvPr>
          <p:cNvGrpSpPr/>
          <p:nvPr/>
        </p:nvGrpSpPr>
        <p:grpSpPr>
          <a:xfrm>
            <a:off x="4339123" y="689608"/>
            <a:ext cx="2025160" cy="3695994"/>
            <a:chOff x="4505928" y="392847"/>
            <a:chExt cx="2025160" cy="3695994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09171B-51FD-4AA1-8A88-623D3E9A7B04}"/>
                </a:ext>
              </a:extLst>
            </p:cNvPr>
            <p:cNvGrpSpPr/>
            <p:nvPr/>
          </p:nvGrpSpPr>
          <p:grpSpPr>
            <a:xfrm>
              <a:off x="4801859" y="392847"/>
              <a:ext cx="1252925" cy="2700000"/>
              <a:chOff x="5850782" y="1705353"/>
              <a:chExt cx="1670567" cy="3600000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143BC177-6DA3-4938-BB3D-F808BBF162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3" r="42474"/>
              <a:stretch/>
            </p:blipFill>
            <p:spPr>
              <a:xfrm>
                <a:off x="5850782" y="1705353"/>
                <a:ext cx="1670567" cy="3600000"/>
              </a:xfrm>
              <a:prstGeom prst="rect">
                <a:avLst/>
              </a:prstGeom>
            </p:spPr>
          </p:pic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899BE44-6C8B-4913-8680-7379B28970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5372" y="4708707"/>
                <a:ext cx="360000" cy="36000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77" name="箭头: 上 76">
                <a:extLst>
                  <a:ext uri="{FF2B5EF4-FFF2-40B4-BE49-F238E27FC236}">
                    <a16:creationId xmlns:a16="http://schemas.microsoft.com/office/drawing/2014/main" id="{6B96CF12-529D-48E3-99FE-FC49ED24C79B}"/>
                  </a:ext>
                </a:extLst>
              </p:cNvPr>
              <p:cNvSpPr/>
              <p:nvPr/>
            </p:nvSpPr>
            <p:spPr>
              <a:xfrm>
                <a:off x="6381887" y="4800601"/>
                <a:ext cx="121445" cy="176212"/>
              </a:xfrm>
              <a:prstGeom prst="upArrow">
                <a:avLst>
                  <a:gd name="adj1" fmla="val 36363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78" name="箭头: 上 77">
                <a:extLst>
                  <a:ext uri="{FF2B5EF4-FFF2-40B4-BE49-F238E27FC236}">
                    <a16:creationId xmlns:a16="http://schemas.microsoft.com/office/drawing/2014/main" id="{B737CEE4-2780-44B9-8E8C-B3BCBF0B724C}"/>
                  </a:ext>
                </a:extLst>
              </p:cNvPr>
              <p:cNvSpPr/>
              <p:nvPr/>
            </p:nvSpPr>
            <p:spPr>
              <a:xfrm>
                <a:off x="6870307" y="3095466"/>
                <a:ext cx="121445" cy="176212"/>
              </a:xfrm>
              <a:prstGeom prst="upArrow">
                <a:avLst>
                  <a:gd name="adj1" fmla="val 36363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9" name="箭头: 上 78">
                <a:extLst>
                  <a:ext uri="{FF2B5EF4-FFF2-40B4-BE49-F238E27FC236}">
                    <a16:creationId xmlns:a16="http://schemas.microsoft.com/office/drawing/2014/main" id="{5E14212F-CC0D-42FF-9656-1CF0114B1791}"/>
                  </a:ext>
                </a:extLst>
              </p:cNvPr>
              <p:cNvSpPr/>
              <p:nvPr/>
            </p:nvSpPr>
            <p:spPr>
              <a:xfrm>
                <a:off x="6817891" y="1937677"/>
                <a:ext cx="121445" cy="176212"/>
              </a:xfrm>
              <a:prstGeom prst="upArrow">
                <a:avLst>
                  <a:gd name="adj1" fmla="val 36363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071A93B2-5843-49DA-94B2-9087026F63EA}"/>
                  </a:ext>
                </a:extLst>
              </p:cNvPr>
              <p:cNvGrpSpPr/>
              <p:nvPr/>
            </p:nvGrpSpPr>
            <p:grpSpPr>
              <a:xfrm>
                <a:off x="7017116" y="2995034"/>
                <a:ext cx="453136" cy="360000"/>
                <a:chOff x="7017116" y="2995034"/>
                <a:chExt cx="453136" cy="360000"/>
              </a:xfrm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3930EBD4-1E4F-4338-A58F-87506D2DD2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5864" y="2995034"/>
                  <a:ext cx="360000" cy="360000"/>
                </a:xfrm>
                <a:prstGeom prst="ellipse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79093D6D-03E1-4C5F-A043-EE2582A9DD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17116" y="3036534"/>
                      <a:ext cx="453136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9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oMath>
                      </a14:m>
                      <a:r>
                        <a:rPr lang="en-US" altLang="zh-CN" sz="900" dirty="0"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900" dirty="0">
                        <a:latin typeface="Abadi" panose="020B0604020104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79093D6D-03E1-4C5F-A043-EE2582A9DD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17116" y="3036534"/>
                      <a:ext cx="453136" cy="30777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1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095E15AC-C43C-4B99-AA12-53562A553DCE}"/>
                  </a:ext>
                </a:extLst>
              </p:cNvPr>
              <p:cNvGrpSpPr/>
              <p:nvPr/>
            </p:nvGrpSpPr>
            <p:grpSpPr>
              <a:xfrm>
                <a:off x="7017115" y="1845325"/>
                <a:ext cx="453136" cy="360000"/>
                <a:chOff x="7017115" y="1845325"/>
                <a:chExt cx="453136" cy="360000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EBF85EEF-0111-408A-B8B4-1805616918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5864" y="1845325"/>
                  <a:ext cx="360000" cy="360000"/>
                </a:xfrm>
                <a:prstGeom prst="ellipse">
                  <a:avLst/>
                </a:prstGeom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12BBA0C9-D125-4969-9287-5CE61E550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17115" y="1881376"/>
                      <a:ext cx="453136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900" i="1" dirty="0">
                              <a:ln w="0"/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a14:m>
                      <a:r>
                        <a:rPr lang="en-US" altLang="zh-CN" sz="9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12BBA0C9-D125-4969-9287-5CE61E5501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17115" y="1881376"/>
                      <a:ext cx="453136" cy="30777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8652F095-E7AF-4AB4-B74C-16FFC3C45CD2}"/>
                </a:ext>
              </a:extLst>
            </p:cNvPr>
            <p:cNvSpPr txBox="1"/>
            <p:nvPr/>
          </p:nvSpPr>
          <p:spPr>
            <a:xfrm>
              <a:off x="4827337" y="2993742"/>
              <a:ext cx="1346125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OAM</a:t>
              </a:r>
              <a:r>
                <a:rPr lang="zh-CN" altLang="en-US" sz="13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模式发生器</a:t>
              </a:r>
            </a:p>
          </p:txBody>
        </p: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2322C7C7-336F-4300-9739-14D11519DF01}"/>
                </a:ext>
              </a:extLst>
            </p:cNvPr>
            <p:cNvGrpSpPr/>
            <p:nvPr/>
          </p:nvGrpSpPr>
          <p:grpSpPr>
            <a:xfrm>
              <a:off x="5058957" y="3381006"/>
              <a:ext cx="1440691" cy="273707"/>
              <a:chOff x="6235885" y="5018593"/>
              <a:chExt cx="1920921" cy="364943"/>
            </a:xfrm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E338FAE1-B3BA-400B-BAEE-BE621D0D36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35885" y="5023536"/>
                <a:ext cx="360000" cy="36000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2970BF0A-ADA8-4E82-9C4E-91D02C8BC4EC}"/>
                  </a:ext>
                </a:extLst>
              </p:cNvPr>
              <p:cNvGrpSpPr/>
              <p:nvPr/>
            </p:nvGrpSpPr>
            <p:grpSpPr>
              <a:xfrm>
                <a:off x="6952758" y="5023536"/>
                <a:ext cx="478416" cy="360000"/>
                <a:chOff x="6879687" y="5171195"/>
                <a:chExt cx="478416" cy="360000"/>
              </a:xfrm>
            </p:grpSpPr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713315AB-9497-4963-951C-817BC722AB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88435" y="5171195"/>
                  <a:ext cx="360000" cy="360000"/>
                </a:xfrm>
                <a:prstGeom prst="ellipse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77C57244-1913-4540-84D7-FE92CEF537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79687" y="5212695"/>
                      <a:ext cx="478416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9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oMath>
                      </a14:m>
                      <a:r>
                        <a:rPr lang="en-US" altLang="zh-CN" sz="900" dirty="0"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900" dirty="0">
                        <a:latin typeface="Abadi" panose="020B0604020104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77C57244-1913-4540-84D7-FE92CEF537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79687" y="5212695"/>
                      <a:ext cx="478416" cy="30777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31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97464A8A-0FB9-48F8-974E-0D6B72F35F79}"/>
                  </a:ext>
                </a:extLst>
              </p:cNvPr>
              <p:cNvGrpSpPr/>
              <p:nvPr/>
            </p:nvGrpSpPr>
            <p:grpSpPr>
              <a:xfrm>
                <a:off x="7699555" y="5018593"/>
                <a:ext cx="457251" cy="360000"/>
                <a:chOff x="7519555" y="5155483"/>
                <a:chExt cx="457251" cy="360000"/>
              </a:xfrm>
            </p:grpSpPr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5B97AB37-CFC0-46EB-9221-6743778051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28304" y="5155483"/>
                  <a:ext cx="360000" cy="360000"/>
                </a:xfrm>
                <a:prstGeom prst="ellipse">
                  <a:avLst/>
                </a:prstGeom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文本框 150">
                      <a:extLst>
                        <a:ext uri="{FF2B5EF4-FFF2-40B4-BE49-F238E27FC236}">
                          <a16:creationId xmlns:a16="http://schemas.microsoft.com/office/drawing/2014/main" id="{94E7C7B4-C272-4E5D-AC15-7F50F61DD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19555" y="5191534"/>
                      <a:ext cx="457251" cy="307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900" i="1" dirty="0">
                              <a:ln w="0"/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a14:m>
                      <a:r>
                        <a:rPr lang="en-US" altLang="zh-CN" sz="9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文本框 150">
                      <a:extLst>
                        <a:ext uri="{FF2B5EF4-FFF2-40B4-BE49-F238E27FC236}">
                          <a16:creationId xmlns:a16="http://schemas.microsoft.com/office/drawing/2014/main" id="{94E7C7B4-C272-4E5D-AC15-7F50F61DD3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9555" y="5191534"/>
                      <a:ext cx="457251" cy="30777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8" name="箭头: 上 147">
                <a:extLst>
                  <a:ext uri="{FF2B5EF4-FFF2-40B4-BE49-F238E27FC236}">
                    <a16:creationId xmlns:a16="http://schemas.microsoft.com/office/drawing/2014/main" id="{C6BFC644-9CE0-4486-81AE-ECCD2124B329}"/>
                  </a:ext>
                </a:extLst>
              </p:cNvPr>
              <p:cNvSpPr/>
              <p:nvPr/>
            </p:nvSpPr>
            <p:spPr>
              <a:xfrm rot="5400000">
                <a:off x="6720067" y="5105036"/>
                <a:ext cx="121445" cy="176212"/>
              </a:xfrm>
              <a:prstGeom prst="upArrow">
                <a:avLst>
                  <a:gd name="adj1" fmla="val 36363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49" name="箭头: 上 148">
                <a:extLst>
                  <a:ext uri="{FF2B5EF4-FFF2-40B4-BE49-F238E27FC236}">
                    <a16:creationId xmlns:a16="http://schemas.microsoft.com/office/drawing/2014/main" id="{87D9B345-44C1-478A-8A81-DCD3EED8732C}"/>
                  </a:ext>
                </a:extLst>
              </p:cNvPr>
              <p:cNvSpPr/>
              <p:nvPr/>
            </p:nvSpPr>
            <p:spPr>
              <a:xfrm rot="5400000">
                <a:off x="7483919" y="5105036"/>
                <a:ext cx="121445" cy="176212"/>
              </a:xfrm>
              <a:prstGeom prst="upArrow">
                <a:avLst>
                  <a:gd name="adj1" fmla="val 36363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EC7B829-4D9F-42F2-A5F9-B6BC849A99FB}"/>
                </a:ext>
              </a:extLst>
            </p:cNvPr>
            <p:cNvSpPr txBox="1"/>
            <p:nvPr/>
          </p:nvSpPr>
          <p:spPr>
            <a:xfrm>
              <a:off x="4505928" y="3240147"/>
              <a:ext cx="578693" cy="848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3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向前：</a:t>
              </a:r>
              <a:endPara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35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向后：</a:t>
              </a:r>
              <a:endParaRPr lang="en-US" altLang="zh-CN" sz="135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AB3EDEFE-66F3-4F4F-A883-BDB06CF126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6726" y="3792499"/>
              <a:ext cx="270000" cy="270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71322903-118A-4607-AFA6-BD49067B0950}"/>
                </a:ext>
              </a:extLst>
            </p:cNvPr>
            <p:cNvGrpSpPr/>
            <p:nvPr/>
          </p:nvGrpSpPr>
          <p:grpSpPr>
            <a:xfrm>
              <a:off x="6188150" y="3792622"/>
              <a:ext cx="342938" cy="270000"/>
              <a:chOff x="6879687" y="5171195"/>
              <a:chExt cx="457251" cy="360000"/>
            </a:xfrm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BD2D6A-A452-4837-80FB-12570AE093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文本框 157">
                    <a:extLst>
                      <a:ext uri="{FF2B5EF4-FFF2-40B4-BE49-F238E27FC236}">
                        <a16:creationId xmlns:a16="http://schemas.microsoft.com/office/drawing/2014/main" id="{4A3FDC2B-D927-4157-B104-C6A564D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57251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900" dirty="0"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8" name="文本框 157">
                    <a:extLst>
                      <a:ext uri="{FF2B5EF4-FFF2-40B4-BE49-F238E27FC236}">
                        <a16:creationId xmlns:a16="http://schemas.microsoft.com/office/drawing/2014/main" id="{4A3FDC2B-D927-4157-B104-C6A564DFAD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57251" cy="30777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8A3DAA0B-A62B-4B15-AE5C-A7D388AEFE50}"/>
                </a:ext>
              </a:extLst>
            </p:cNvPr>
            <p:cNvGrpSpPr/>
            <p:nvPr/>
          </p:nvGrpSpPr>
          <p:grpSpPr>
            <a:xfrm>
              <a:off x="5618274" y="3788770"/>
              <a:ext cx="372603" cy="270000"/>
              <a:chOff x="7519555" y="5155483"/>
              <a:chExt cx="496804" cy="360000"/>
            </a:xfrm>
          </p:grpSpPr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7DC9E7C3-9A70-4DFD-9FE8-7F52B7A2C7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6B56FE90-4D49-4B3B-8685-36BEC89B24C4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4"/>
                    <a:ext cx="496804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 dirty="0">
                            <a:ln w="0"/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1" name="文本框 160">
                    <a:extLst>
                      <a:ext uri="{FF2B5EF4-FFF2-40B4-BE49-F238E27FC236}">
                        <a16:creationId xmlns:a16="http://schemas.microsoft.com/office/drawing/2014/main" id="{6B56FE90-4D49-4B3B-8685-36BEC89B24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4"/>
                    <a:ext cx="496804" cy="30777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2" name="箭头: 上 161">
              <a:extLst>
                <a:ext uri="{FF2B5EF4-FFF2-40B4-BE49-F238E27FC236}">
                  <a16:creationId xmlns:a16="http://schemas.microsoft.com/office/drawing/2014/main" id="{E3FAAF21-DDBF-4400-A099-9626A57CFCDE}"/>
                </a:ext>
              </a:extLst>
            </p:cNvPr>
            <p:cNvSpPr/>
            <p:nvPr/>
          </p:nvSpPr>
          <p:spPr>
            <a:xfrm rot="5400000">
              <a:off x="5429863" y="3853624"/>
              <a:ext cx="91084" cy="132159"/>
            </a:xfrm>
            <a:prstGeom prst="upArrow">
              <a:avLst>
                <a:gd name="adj1" fmla="val 3636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63" name="箭头: 上 162">
              <a:extLst>
                <a:ext uri="{FF2B5EF4-FFF2-40B4-BE49-F238E27FC236}">
                  <a16:creationId xmlns:a16="http://schemas.microsoft.com/office/drawing/2014/main" id="{5600D44A-661C-4BF0-BC1B-6D26F24B5246}"/>
                </a:ext>
              </a:extLst>
            </p:cNvPr>
            <p:cNvSpPr/>
            <p:nvPr/>
          </p:nvSpPr>
          <p:spPr>
            <a:xfrm rot="5400000">
              <a:off x="6002752" y="3853624"/>
              <a:ext cx="91084" cy="132159"/>
            </a:xfrm>
            <a:prstGeom prst="upArrow">
              <a:avLst>
                <a:gd name="adj1" fmla="val 3636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64" name="箭头: 上 163">
              <a:extLst>
                <a:ext uri="{FF2B5EF4-FFF2-40B4-BE49-F238E27FC236}">
                  <a16:creationId xmlns:a16="http://schemas.microsoft.com/office/drawing/2014/main" id="{2D1EC320-87D8-460E-93F4-02775B14F06E}"/>
                </a:ext>
              </a:extLst>
            </p:cNvPr>
            <p:cNvSpPr/>
            <p:nvPr/>
          </p:nvSpPr>
          <p:spPr>
            <a:xfrm flipV="1">
              <a:off x="5295701" y="559678"/>
              <a:ext cx="91084" cy="132159"/>
            </a:xfrm>
            <a:prstGeom prst="upArrow">
              <a:avLst>
                <a:gd name="adj1" fmla="val 3636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65" name="箭头: 上 164">
              <a:extLst>
                <a:ext uri="{FF2B5EF4-FFF2-40B4-BE49-F238E27FC236}">
                  <a16:creationId xmlns:a16="http://schemas.microsoft.com/office/drawing/2014/main" id="{6148F704-CA3A-4709-BC48-C35A7067DD4E}"/>
                </a:ext>
              </a:extLst>
            </p:cNvPr>
            <p:cNvSpPr/>
            <p:nvPr/>
          </p:nvSpPr>
          <p:spPr>
            <a:xfrm flipV="1">
              <a:off x="5467842" y="1448899"/>
              <a:ext cx="91084" cy="132159"/>
            </a:xfrm>
            <a:prstGeom prst="upArrow">
              <a:avLst>
                <a:gd name="adj1" fmla="val 3636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66" name="箭头: 上 165">
              <a:extLst>
                <a:ext uri="{FF2B5EF4-FFF2-40B4-BE49-F238E27FC236}">
                  <a16:creationId xmlns:a16="http://schemas.microsoft.com/office/drawing/2014/main" id="{2D133716-BDFF-4E4D-BF4D-BD21A3AA0295}"/>
                </a:ext>
              </a:extLst>
            </p:cNvPr>
            <p:cNvSpPr/>
            <p:nvPr/>
          </p:nvSpPr>
          <p:spPr>
            <a:xfrm flipV="1">
              <a:off x="5534485" y="2720685"/>
              <a:ext cx="91084" cy="132159"/>
            </a:xfrm>
            <a:prstGeom prst="upArrow">
              <a:avLst>
                <a:gd name="adj1" fmla="val 3636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942B9EF9-1869-48E5-ABC7-1932596449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0301" y="502563"/>
              <a:ext cx="270000" cy="270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EBFDD9B2-9CAD-4182-A703-4F67F329855F}"/>
                </a:ext>
              </a:extLst>
            </p:cNvPr>
            <p:cNvGrpSpPr/>
            <p:nvPr/>
          </p:nvGrpSpPr>
          <p:grpSpPr>
            <a:xfrm>
              <a:off x="5175006" y="1357547"/>
              <a:ext cx="352185" cy="270000"/>
              <a:chOff x="7519555" y="5155483"/>
              <a:chExt cx="469580" cy="360000"/>
            </a:xfrm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543F820A-77F7-41F5-A6BE-D80EBD1EC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E209519F-AD25-4112-9976-CB00E4683F11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4"/>
                    <a:ext cx="469580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 dirty="0">
                            <a:ln w="0"/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E209519F-AD25-4112-9976-CB00E4683F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4"/>
                    <a:ext cx="469580" cy="30777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D23B9A2B-5347-4631-9CDD-BD06CAC4CF78}"/>
                </a:ext>
              </a:extLst>
            </p:cNvPr>
            <p:cNvGrpSpPr/>
            <p:nvPr/>
          </p:nvGrpSpPr>
          <p:grpSpPr>
            <a:xfrm>
              <a:off x="5714312" y="2645362"/>
              <a:ext cx="345335" cy="270000"/>
              <a:chOff x="6879687" y="5171195"/>
              <a:chExt cx="460447" cy="360000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544E1672-7CFB-42DB-97A1-48EE8D53B2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文本框 175">
                    <a:extLst>
                      <a:ext uri="{FF2B5EF4-FFF2-40B4-BE49-F238E27FC236}">
                        <a16:creationId xmlns:a16="http://schemas.microsoft.com/office/drawing/2014/main" id="{AF2347DC-AC26-4F7C-8BC8-5720D20B9649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60447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900" dirty="0"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6" name="文本框 175">
                    <a:extLst>
                      <a:ext uri="{FF2B5EF4-FFF2-40B4-BE49-F238E27FC236}">
                        <a16:creationId xmlns:a16="http://schemas.microsoft.com/office/drawing/2014/main" id="{AF2347DC-AC26-4F7C-8BC8-5720D20B96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60447" cy="30777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F183827-6C04-4E0D-B17E-51844C19CAFE}"/>
              </a:ext>
            </a:extLst>
          </p:cNvPr>
          <p:cNvGrpSpPr/>
          <p:nvPr/>
        </p:nvGrpSpPr>
        <p:grpSpPr>
          <a:xfrm>
            <a:off x="501326" y="829906"/>
            <a:ext cx="1584839" cy="1355153"/>
            <a:chOff x="332811" y="1688085"/>
            <a:chExt cx="2113118" cy="1806871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6E649895-85F9-4E91-8EA5-9F392318A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228" y="1688085"/>
              <a:ext cx="2086701" cy="944086"/>
              <a:chOff x="427872" y="1492727"/>
              <a:chExt cx="2086701" cy="858097"/>
            </a:xfrm>
          </p:grpSpPr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2A9940CE-3C5C-4583-8055-B65B1108079D}"/>
                  </a:ext>
                </a:extLst>
              </p:cNvPr>
              <p:cNvSpPr/>
              <p:nvPr/>
            </p:nvSpPr>
            <p:spPr>
              <a:xfrm rot="18868658">
                <a:off x="428043" y="1855968"/>
                <a:ext cx="359658" cy="360000"/>
              </a:xfrm>
              <a:prstGeom prst="ellipse">
                <a:avLst/>
              </a:prstGeom>
              <a:solidFill>
                <a:srgbClr val="95D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BB4D3646-1179-44C5-A904-71E3C26597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8658">
                <a:off x="1188979" y="1858692"/>
                <a:ext cx="624264" cy="360000"/>
              </a:xfrm>
              <a:prstGeom prst="ellipse">
                <a:avLst/>
              </a:prstGeom>
              <a:solidFill>
                <a:srgbClr val="F4D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4F44EDBA-B086-47B5-AA60-5481661D3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1574" y="1492727"/>
                <a:ext cx="894106" cy="611397"/>
              </a:xfrm>
              <a:prstGeom prst="line">
                <a:avLst/>
              </a:prstGeom>
              <a:ln w="3810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9E85F717-308C-4793-9ECA-30BA14871B3D}"/>
                  </a:ext>
                </a:extLst>
              </p:cNvPr>
              <p:cNvCxnSpPr>
                <a:cxnSpLocks/>
                <a:stCxn id="189" idx="5"/>
              </p:cNvCxnSpPr>
              <p:nvPr/>
            </p:nvCxnSpPr>
            <p:spPr>
              <a:xfrm>
                <a:off x="796708" y="2026291"/>
                <a:ext cx="1653944" cy="13398"/>
              </a:xfrm>
              <a:prstGeom prst="line">
                <a:avLst/>
              </a:prstGeom>
              <a:ln w="3810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3" name="弧形 192">
                <a:extLst>
                  <a:ext uri="{FF2B5EF4-FFF2-40B4-BE49-F238E27FC236}">
                    <a16:creationId xmlns:a16="http://schemas.microsoft.com/office/drawing/2014/main" id="{C2FFAC14-6CC2-4DC6-BD95-474EFB21AE56}"/>
                  </a:ext>
                </a:extLst>
              </p:cNvPr>
              <p:cNvSpPr/>
              <p:nvPr/>
            </p:nvSpPr>
            <p:spPr>
              <a:xfrm rot="1781118">
                <a:off x="1585887" y="1692979"/>
                <a:ext cx="560192" cy="449875"/>
              </a:xfrm>
              <a:prstGeom prst="arc">
                <a:avLst>
                  <a:gd name="adj1" fmla="val 16026193"/>
                  <a:gd name="adj2" fmla="val 117499"/>
                </a:avLst>
              </a:prstGeom>
              <a:noFill/>
              <a:ln w="38100">
                <a:solidFill>
                  <a:srgbClr val="090906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文本框 193">
                    <a:extLst>
                      <a:ext uri="{FF2B5EF4-FFF2-40B4-BE49-F238E27FC236}">
                        <a16:creationId xmlns:a16="http://schemas.microsoft.com/office/drawing/2014/main" id="{E83649F4-F3EF-4C03-889D-F804EB8BA1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840" y="1655760"/>
                    <a:ext cx="407733" cy="3636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35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zh-CN" altLang="en-US" sz="1350" dirty="0"/>
                  </a:p>
                </p:txBody>
              </p:sp>
            </mc:Choice>
            <mc:Fallback xmlns="">
              <p:sp>
                <p:nvSpPr>
                  <p:cNvPr id="194" name="文本框 193">
                    <a:extLst>
                      <a:ext uri="{FF2B5EF4-FFF2-40B4-BE49-F238E27FC236}">
                        <a16:creationId xmlns:a16="http://schemas.microsoft.com/office/drawing/2014/main" id="{E83649F4-F3EF-4C03-889D-F804EB8BA1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840" y="1655760"/>
                    <a:ext cx="407733" cy="36366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FF86DFB8-C66C-42B2-A98F-F595EC604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4282" y="2553047"/>
              <a:ext cx="153304" cy="358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E6B2E24C-A053-40BF-AFC8-2821DEAF753C}"/>
                </a:ext>
              </a:extLst>
            </p:cNvPr>
            <p:cNvCxnSpPr>
              <a:cxnSpLocks/>
            </p:cNvCxnSpPr>
            <p:nvPr/>
          </p:nvCxnSpPr>
          <p:spPr>
            <a:xfrm>
              <a:off x="1475147" y="2539923"/>
              <a:ext cx="249520" cy="3618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CA2BFCE5-42F4-4957-A650-9C7D0DA79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696" y="2524176"/>
              <a:ext cx="2999" cy="4039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7DB6683B-47C4-475C-8937-52E653025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811" y="2973621"/>
              <a:ext cx="360000" cy="360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638410D2-AF9B-4E50-8DAB-A2EC1098D326}"/>
                </a:ext>
              </a:extLst>
            </p:cNvPr>
            <p:cNvGrpSpPr/>
            <p:nvPr/>
          </p:nvGrpSpPr>
          <p:grpSpPr>
            <a:xfrm>
              <a:off x="1011892" y="2965288"/>
              <a:ext cx="402860" cy="529668"/>
              <a:chOff x="6879687" y="5171195"/>
              <a:chExt cx="402860" cy="529668"/>
            </a:xfrm>
          </p:grpSpPr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BCBD1C13-696E-45AA-AC1A-44D30E592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9F978D83-6ED2-4124-A68B-F591B7A67D7D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02860" cy="48816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900" dirty="0"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9F978D83-6ED2-4124-A68B-F591B7A67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02860" cy="48816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A2500AFD-F89A-426E-BAB3-5B21CAB81EF4}"/>
                </a:ext>
              </a:extLst>
            </p:cNvPr>
            <p:cNvGrpSpPr/>
            <p:nvPr/>
          </p:nvGrpSpPr>
          <p:grpSpPr>
            <a:xfrm>
              <a:off x="1582039" y="2968968"/>
              <a:ext cx="402860" cy="524219"/>
              <a:chOff x="7519555" y="5155483"/>
              <a:chExt cx="402860" cy="524219"/>
            </a:xfrm>
          </p:grpSpPr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0330AB1E-17F6-40E3-9CCC-B976E15202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D26A4C7E-2330-4044-A29F-488B6EABA08D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4"/>
                    <a:ext cx="402860" cy="48816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 dirty="0">
                            <a:ln w="0"/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D26A4C7E-2330-4044-A29F-488B6EABA0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4"/>
                    <a:ext cx="402860" cy="48816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E714406-8D68-4D75-8A2C-EE3659F3AA51}"/>
              </a:ext>
            </a:extLst>
          </p:cNvPr>
          <p:cNvGrpSpPr/>
          <p:nvPr/>
        </p:nvGrpSpPr>
        <p:grpSpPr>
          <a:xfrm>
            <a:off x="2361637" y="577396"/>
            <a:ext cx="1911356" cy="1837346"/>
            <a:chOff x="3050778" y="1553868"/>
            <a:chExt cx="2548475" cy="2449795"/>
          </a:xfrm>
        </p:grpSpPr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5AB6E4A0-7503-4814-817B-BE7C4372CB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5330" y="2484026"/>
              <a:ext cx="360000" cy="360000"/>
            </a:xfrm>
            <a:prstGeom prst="ellipse">
              <a:avLst/>
            </a:prstGeom>
            <a:blipFill dpi="0"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579C487B-E98F-4144-9FF3-2F95BBA47884}"/>
                </a:ext>
              </a:extLst>
            </p:cNvPr>
            <p:cNvGrpSpPr/>
            <p:nvPr/>
          </p:nvGrpSpPr>
          <p:grpSpPr>
            <a:xfrm>
              <a:off x="4204207" y="3435954"/>
              <a:ext cx="466979" cy="360000"/>
              <a:chOff x="6879687" y="5171195"/>
              <a:chExt cx="466979" cy="360000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214BDEE1-096D-4DFF-B953-09DE56B876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文本框 211">
                    <a:extLst>
                      <a:ext uri="{FF2B5EF4-FFF2-40B4-BE49-F238E27FC236}">
                        <a16:creationId xmlns:a16="http://schemas.microsoft.com/office/drawing/2014/main" id="{D4B7D4CB-8960-418D-BB71-B406BF1AA634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66979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900" dirty="0"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" name="文本框 211">
                    <a:extLst>
                      <a:ext uri="{FF2B5EF4-FFF2-40B4-BE49-F238E27FC236}">
                        <a16:creationId xmlns:a16="http://schemas.microsoft.com/office/drawing/2014/main" id="{D4B7D4CB-8960-418D-BB71-B406BF1AA6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66979" cy="30777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556D499E-8E3A-4E85-889F-AF30778787DF}"/>
                </a:ext>
              </a:extLst>
            </p:cNvPr>
            <p:cNvGrpSpPr/>
            <p:nvPr/>
          </p:nvGrpSpPr>
          <p:grpSpPr>
            <a:xfrm>
              <a:off x="4204207" y="1553868"/>
              <a:ext cx="462635" cy="360000"/>
              <a:chOff x="7519555" y="5155483"/>
              <a:chExt cx="462635" cy="360000"/>
            </a:xfrm>
          </p:grpSpPr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86F44239-F0B7-4672-8E0D-4598C9AACA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3811443C-D8A4-4C6C-B449-A4A98BD554D2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4"/>
                    <a:ext cx="462635" cy="3077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900" i="1" dirty="0">
                            <a:ln w="0"/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9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9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3811443C-D8A4-4C6C-B449-A4A98BD554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4"/>
                    <a:ext cx="462635" cy="30777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9E753D8-346E-4B93-A275-34EEA8B2148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467059" y="1967654"/>
              <a:ext cx="13341" cy="1440000"/>
            </a:xfrm>
            <a:prstGeom prst="line">
              <a:avLst/>
            </a:prstGeom>
            <a:ln w="38100">
              <a:solidFill>
                <a:srgbClr val="FF0000"/>
              </a:solidFill>
              <a:head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51771E1-9D5C-4DB4-A93F-80B2FB443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26364" y="1932722"/>
              <a:ext cx="33420" cy="1440000"/>
            </a:xfrm>
            <a:prstGeom prst="line">
              <a:avLst/>
            </a:prstGeom>
            <a:ln w="38100">
              <a:solidFill>
                <a:srgbClr val="00B0F0"/>
              </a:solidFill>
              <a:head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17E59697-CD0B-47A3-B4D7-D221034C68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9341" y="1838141"/>
              <a:ext cx="656911" cy="618433"/>
            </a:xfrm>
            <a:prstGeom prst="line">
              <a:avLst/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3C6B72D8-F8BC-4207-8BD9-3024D164DA00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343449" y="2547017"/>
                  <a:ext cx="1255804" cy="5264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050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l-GR" altLang="zh-CN" sz="1050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β</m:t>
                        </m:r>
                        <m:sSup>
                          <m:sSup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1050" b="1" i="1" dirty="0">
                                <a:ln w="0"/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sty m:val="p"/>
                              </m:rPr>
                              <a:rPr lang="en-US" altLang="zh-CN" sz="105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zh-CN" altLang="en-US" sz="105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zh-CN" altLang="en-US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3C6B72D8-F8BC-4207-8BD9-3024D164D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49" y="2547017"/>
                  <a:ext cx="1255804" cy="52646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13A89B85-9D09-4600-9297-5F02D5A088E0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285907" y="2083055"/>
                  <a:ext cx="1281022" cy="5264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050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l-GR" altLang="zh-CN" sz="1050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β</m:t>
                        </m:r>
                        <m:sSup>
                          <m:sSup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sty m:val="p"/>
                              </m:rPr>
                              <a:rPr lang="en-US" altLang="zh-CN" sz="1050" i="1">
                                <a:ln w="0"/>
                                <a:solidFill>
                                  <a:srgbClr val="00B0F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zh-CN" altLang="en-US" sz="1050" dirty="0">
                                <a:solidFill>
                                  <a:srgbClr val="00B0F0"/>
                                </a:solidFill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zh-CN" altLang="en-US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13A89B85-9D09-4600-9297-5F02D5A08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07" y="2083055"/>
                  <a:ext cx="1281022" cy="52646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4D7EB805-379A-49BC-9D9A-AE8E61E8B869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19000749">
                  <a:off x="3050778" y="1642871"/>
                  <a:ext cx="1122080" cy="575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1050" b="1" i="1" dirty="0">
                                    <a:ln w="0"/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050" b="1" i="1" dirty="0">
                                    <a:ln w="0"/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050" b="1" i="1" dirty="0">
                            <a:ln w="0"/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4D7EB805-379A-49BC-9D9A-AE8E61E8B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00749">
                  <a:off x="3050778" y="1642871"/>
                  <a:ext cx="1122080" cy="57554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072FA88-36F6-4089-BC23-8C84E05E666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2725320">
                  <a:off x="3041481" y="3087676"/>
                  <a:ext cx="1256430" cy="575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1050" b="1" i="1" dirty="0">
                                    <a:ln w="0"/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050" b="1" i="1" dirty="0">
                                    <a:ln w="0"/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105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050" b="1" i="1" dirty="0">
                            <a:ln w="0"/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050" b="1" i="1" dirty="0">
                            <a:ln w="0"/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072FA88-36F6-4089-BC23-8C84E05E6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25320">
                  <a:off x="3041481" y="3087676"/>
                  <a:ext cx="1256430" cy="57554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0E4FC3F1-AD65-4CC9-9069-9549C2511DB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553443" y="2863505"/>
              <a:ext cx="656911" cy="618433"/>
            </a:xfrm>
            <a:prstGeom prst="line">
              <a:avLst/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F695B613-C56B-44BC-A9FB-070A65DBC7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692" y="2377340"/>
              <a:ext cx="541713" cy="540000"/>
            </a:xfrm>
            <a:custGeom>
              <a:avLst/>
              <a:gdLst>
                <a:gd name="connsiteX0" fmla="*/ 63 w 1444165"/>
                <a:gd name="connsiteY0" fmla="*/ 715699 h 1439599"/>
                <a:gd name="connsiteX1" fmla="*/ 7207 w 1444165"/>
                <a:gd name="connsiteY1" fmla="*/ 637118 h 1439599"/>
                <a:gd name="connsiteX2" fmla="*/ 45307 w 1444165"/>
                <a:gd name="connsiteY2" fmla="*/ 477574 h 1439599"/>
                <a:gd name="connsiteX3" fmla="*/ 192944 w 1444165"/>
                <a:gd name="connsiteY3" fmla="*/ 232305 h 1439599"/>
                <a:gd name="connsiteX4" fmla="*/ 409638 w 1444165"/>
                <a:gd name="connsiteY4" fmla="*/ 70380 h 1439599"/>
                <a:gd name="connsiteX5" fmla="*/ 616807 w 1444165"/>
                <a:gd name="connsiteY5" fmla="*/ 6087 h 1439599"/>
                <a:gd name="connsiteX6" fmla="*/ 885888 w 1444165"/>
                <a:gd name="connsiteY6" fmla="*/ 15612 h 1439599"/>
                <a:gd name="connsiteX7" fmla="*/ 1128776 w 1444165"/>
                <a:gd name="connsiteY7" fmla="*/ 120387 h 1439599"/>
                <a:gd name="connsiteX8" fmla="*/ 1304988 w 1444165"/>
                <a:gd name="connsiteY8" fmla="*/ 291837 h 1439599"/>
                <a:gd name="connsiteX9" fmla="*/ 1402619 w 1444165"/>
                <a:gd name="connsiteY9" fmla="*/ 472812 h 1439599"/>
                <a:gd name="connsiteX10" fmla="*/ 1433576 w 1444165"/>
                <a:gd name="connsiteY10" fmla="*/ 589493 h 1439599"/>
                <a:gd name="connsiteX11" fmla="*/ 1443101 w 1444165"/>
                <a:gd name="connsiteY11" fmla="*/ 670455 h 1439599"/>
                <a:gd name="connsiteX12" fmla="*/ 1440719 w 1444165"/>
                <a:gd name="connsiteY12" fmla="*/ 808568 h 1439599"/>
                <a:gd name="connsiteX13" fmla="*/ 1414526 w 1444165"/>
                <a:gd name="connsiteY13" fmla="*/ 925249 h 1439599"/>
                <a:gd name="connsiteX14" fmla="*/ 1326419 w 1444165"/>
                <a:gd name="connsiteY14" fmla="*/ 1115749 h 1439599"/>
                <a:gd name="connsiteX15" fmla="*/ 1174019 w 1444165"/>
                <a:gd name="connsiteY15" fmla="*/ 1280055 h 1439599"/>
                <a:gd name="connsiteX16" fmla="*/ 1000188 w 1444165"/>
                <a:gd name="connsiteY16" fmla="*/ 1382449 h 1439599"/>
                <a:gd name="connsiteX17" fmla="*/ 845407 w 1444165"/>
                <a:gd name="connsiteY17" fmla="*/ 1427693 h 1439599"/>
                <a:gd name="connsiteX18" fmla="*/ 735869 w 1444165"/>
                <a:gd name="connsiteY18" fmla="*/ 1439599 h 143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4165" h="1439599">
                  <a:moveTo>
                    <a:pt x="63" y="715699"/>
                  </a:moveTo>
                  <a:cubicBezTo>
                    <a:pt x="-136" y="696252"/>
                    <a:pt x="-334" y="676805"/>
                    <a:pt x="7207" y="637118"/>
                  </a:cubicBezTo>
                  <a:cubicBezTo>
                    <a:pt x="14748" y="597430"/>
                    <a:pt x="14351" y="545043"/>
                    <a:pt x="45307" y="477574"/>
                  </a:cubicBezTo>
                  <a:cubicBezTo>
                    <a:pt x="76263" y="410105"/>
                    <a:pt x="132222" y="300171"/>
                    <a:pt x="192944" y="232305"/>
                  </a:cubicBezTo>
                  <a:cubicBezTo>
                    <a:pt x="253666" y="164439"/>
                    <a:pt x="338994" y="108083"/>
                    <a:pt x="409638" y="70380"/>
                  </a:cubicBezTo>
                  <a:cubicBezTo>
                    <a:pt x="480282" y="32677"/>
                    <a:pt x="537432" y="15215"/>
                    <a:pt x="616807" y="6087"/>
                  </a:cubicBezTo>
                  <a:cubicBezTo>
                    <a:pt x="696182" y="-3041"/>
                    <a:pt x="800560" y="-3438"/>
                    <a:pt x="885888" y="15612"/>
                  </a:cubicBezTo>
                  <a:cubicBezTo>
                    <a:pt x="971216" y="34662"/>
                    <a:pt x="1058926" y="74350"/>
                    <a:pt x="1128776" y="120387"/>
                  </a:cubicBezTo>
                  <a:cubicBezTo>
                    <a:pt x="1198626" y="166424"/>
                    <a:pt x="1259348" y="233100"/>
                    <a:pt x="1304988" y="291837"/>
                  </a:cubicBezTo>
                  <a:cubicBezTo>
                    <a:pt x="1350628" y="350574"/>
                    <a:pt x="1381188" y="423203"/>
                    <a:pt x="1402619" y="472812"/>
                  </a:cubicBezTo>
                  <a:cubicBezTo>
                    <a:pt x="1424050" y="522421"/>
                    <a:pt x="1426829" y="556553"/>
                    <a:pt x="1433576" y="589493"/>
                  </a:cubicBezTo>
                  <a:cubicBezTo>
                    <a:pt x="1440323" y="622433"/>
                    <a:pt x="1441911" y="633943"/>
                    <a:pt x="1443101" y="670455"/>
                  </a:cubicBezTo>
                  <a:cubicBezTo>
                    <a:pt x="1444291" y="706967"/>
                    <a:pt x="1445482" y="766102"/>
                    <a:pt x="1440719" y="808568"/>
                  </a:cubicBezTo>
                  <a:cubicBezTo>
                    <a:pt x="1435957" y="851034"/>
                    <a:pt x="1433576" y="874052"/>
                    <a:pt x="1414526" y="925249"/>
                  </a:cubicBezTo>
                  <a:cubicBezTo>
                    <a:pt x="1395476" y="976446"/>
                    <a:pt x="1366504" y="1056615"/>
                    <a:pt x="1326419" y="1115749"/>
                  </a:cubicBezTo>
                  <a:cubicBezTo>
                    <a:pt x="1286334" y="1174883"/>
                    <a:pt x="1228391" y="1235605"/>
                    <a:pt x="1174019" y="1280055"/>
                  </a:cubicBezTo>
                  <a:cubicBezTo>
                    <a:pt x="1119647" y="1324505"/>
                    <a:pt x="1054957" y="1357843"/>
                    <a:pt x="1000188" y="1382449"/>
                  </a:cubicBezTo>
                  <a:cubicBezTo>
                    <a:pt x="945419" y="1407055"/>
                    <a:pt x="889460" y="1418168"/>
                    <a:pt x="845407" y="1427693"/>
                  </a:cubicBezTo>
                  <a:cubicBezTo>
                    <a:pt x="801354" y="1437218"/>
                    <a:pt x="768611" y="1438408"/>
                    <a:pt x="735869" y="1439599"/>
                  </a:cubicBezTo>
                </a:path>
              </a:pathLst>
            </a:custGeom>
            <a:noFill/>
            <a:ln w="38100"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71688F7B-441C-4B94-98CA-381A262241B8}"/>
                    </a:ext>
                  </a:extLst>
                </p:cNvPr>
                <p:cNvSpPr txBox="1"/>
                <p:nvPr/>
              </p:nvSpPr>
              <p:spPr>
                <a:xfrm>
                  <a:off x="3753434" y="2441888"/>
                  <a:ext cx="471665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350" b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350" b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zh-CN" altLang="en-US" sz="1350" dirty="0"/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71688F7B-441C-4B94-98CA-381A26224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434" y="2441888"/>
                  <a:ext cx="471665" cy="400109"/>
                </a:xfrm>
                <a:prstGeom prst="rect">
                  <a:avLst/>
                </a:prstGeom>
                <a:blipFill>
                  <a:blip r:embed="rId31"/>
                  <a:stretch>
                    <a:fillRect r="-50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FFAFAB3-7FB3-C413-78E6-09BAA19F94B0}"/>
              </a:ext>
            </a:extLst>
          </p:cNvPr>
          <p:cNvGrpSpPr/>
          <p:nvPr/>
        </p:nvGrpSpPr>
        <p:grpSpPr>
          <a:xfrm>
            <a:off x="6836657" y="848800"/>
            <a:ext cx="1467004" cy="2994521"/>
            <a:chOff x="5758995" y="1477590"/>
            <a:chExt cx="1372101" cy="28459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B8E5C9C-AF72-50C1-0C19-70B33724E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36554" r="15511"/>
            <a:stretch/>
          </p:blipFill>
          <p:spPr>
            <a:xfrm flipH="1">
              <a:off x="5758995" y="1479670"/>
              <a:ext cx="658769" cy="28438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72BDDD-8966-1308-1B68-B1F0E9BC2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35495" r="14666"/>
            <a:stretch/>
          </p:blipFill>
          <p:spPr>
            <a:xfrm flipH="1">
              <a:off x="6472328" y="1477590"/>
              <a:ext cx="658768" cy="2843831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2D731B8-B799-E42A-8F4E-0BFA7082BA64}"/>
              </a:ext>
            </a:extLst>
          </p:cNvPr>
          <p:cNvGrpSpPr/>
          <p:nvPr/>
        </p:nvGrpSpPr>
        <p:grpSpPr>
          <a:xfrm>
            <a:off x="337005" y="2800997"/>
            <a:ext cx="3589264" cy="2681634"/>
            <a:chOff x="5043104" y="1007018"/>
            <a:chExt cx="3589264" cy="268163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AC6B63-B714-62ED-9609-A2EFA8711240}"/>
                </a:ext>
              </a:extLst>
            </p:cNvPr>
            <p:cNvGrpSpPr/>
            <p:nvPr/>
          </p:nvGrpSpPr>
          <p:grpSpPr>
            <a:xfrm>
              <a:off x="5043104" y="1136811"/>
              <a:ext cx="3589264" cy="2551841"/>
              <a:chOff x="5043104" y="1136811"/>
              <a:chExt cx="3589264" cy="2551841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427EEB1-E5CD-E036-004B-70173448D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3962" y="3266465"/>
                <a:ext cx="2282607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85DCE6E7-1557-9774-BCFC-85200CAF6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4809" y="1354874"/>
                <a:ext cx="11901" cy="213415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7882D30D-4CA0-44A6-3DB3-07FE924C1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303136" y="331932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4DE98F2E-3F5E-64A5-C0A3-451D62BFC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3136" y="3319320"/>
                    <a:ext cx="407733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4017E7E9-E7EF-9160-0586-B91D784F990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3104" y="1763013"/>
                    <a:ext cx="27085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β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27256168-85BD-ADB3-A672-097C658BE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3104" y="1763013"/>
                    <a:ext cx="270858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8889" r="-28889" b="-180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CF0E4316-D96D-68DE-7AFB-453A5B0CFB57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592" y="323217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9C198EF5-0895-4124-483F-EDE54237D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592" y="3232170"/>
                    <a:ext cx="407733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9F39F9E-8E45-8B33-BEAC-8B91B8C35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3578" y="1533723"/>
                <a:ext cx="1668703" cy="6432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97D9F40-D495-6F9E-D989-A4BD903DF6D3}"/>
                  </a:ext>
                </a:extLst>
              </p:cNvPr>
              <p:cNvGrpSpPr/>
              <p:nvPr/>
            </p:nvGrpSpPr>
            <p:grpSpPr>
              <a:xfrm rot="2799287">
                <a:off x="7181084" y="2513044"/>
                <a:ext cx="732804" cy="625879"/>
                <a:chOff x="8841853" y="2246618"/>
                <a:chExt cx="732804" cy="625879"/>
              </a:xfrm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2EDF2878-C8CE-65FA-C5FB-57BE29FB8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/>
                <a:srcRect t="52647" b="1408"/>
                <a:stretch/>
              </p:blipFill>
              <p:spPr>
                <a:xfrm rot="18900000">
                  <a:off x="8841853" y="2246618"/>
                  <a:ext cx="732804" cy="625879"/>
                </a:xfrm>
                <a:prstGeom prst="rect">
                  <a:avLst/>
                </a:prstGeom>
              </p:spPr>
            </p:pic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54F34A3B-9C82-C8A3-60CB-7504B8D5ABC6}"/>
                    </a:ext>
                  </a:extLst>
                </p:cNvPr>
                <p:cNvGrpSpPr/>
                <p:nvPr/>
              </p:nvGrpSpPr>
              <p:grpSpPr>
                <a:xfrm rot="16371198">
                  <a:off x="8982435" y="2289059"/>
                  <a:ext cx="469076" cy="502232"/>
                  <a:chOff x="9134993" y="2330989"/>
                  <a:chExt cx="469076" cy="502232"/>
                </a:xfrm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F5410F9A-3447-E701-F12B-A00AC18499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134993" y="2549453"/>
                    <a:ext cx="283768" cy="28376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3F0F5BFB-54DC-915C-24DE-BEB73E2718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20301" y="2330989"/>
                    <a:ext cx="283768" cy="283768"/>
                  </a:xfrm>
                  <a:prstGeom prst="ellipse">
                    <a:avLst/>
                  </a:prstGeom>
                  <a:solidFill>
                    <a:srgbClr val="0001E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D53161B-AADB-7D58-70A9-3CE85334F9BC}"/>
                  </a:ext>
                </a:extLst>
              </p:cNvPr>
              <p:cNvGrpSpPr/>
              <p:nvPr/>
            </p:nvGrpSpPr>
            <p:grpSpPr>
              <a:xfrm rot="2703132">
                <a:off x="7140601" y="1260344"/>
                <a:ext cx="732804" cy="485738"/>
                <a:chOff x="8139096" y="2330989"/>
                <a:chExt cx="732804" cy="485738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4F39A12E-18B3-8F33-E900-BC3FCBC65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/>
                <a:srcRect t="2353" b="71361"/>
                <a:stretch/>
              </p:blipFill>
              <p:spPr>
                <a:xfrm rot="18900000">
                  <a:off x="8139096" y="2416938"/>
                  <a:ext cx="732804" cy="358078"/>
                </a:xfrm>
                <a:prstGeom prst="rect">
                  <a:avLst/>
                </a:prstGeom>
              </p:spPr>
            </p:pic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97DD5F6F-F2C3-6B6D-20CC-4FC1DEE96706}"/>
                    </a:ext>
                  </a:extLst>
                </p:cNvPr>
                <p:cNvGrpSpPr/>
                <p:nvPr/>
              </p:nvGrpSpPr>
              <p:grpSpPr>
                <a:xfrm>
                  <a:off x="8268863" y="2330989"/>
                  <a:ext cx="488393" cy="485738"/>
                  <a:chOff x="8268863" y="2330989"/>
                  <a:chExt cx="488393" cy="485738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CF5CF1AD-2680-4143-E49D-DFD6C36228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68863" y="2532959"/>
                    <a:ext cx="283768" cy="28376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A7246377-A916-8C84-26AC-D5CB9B455F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3488" y="2330989"/>
                    <a:ext cx="283768" cy="283768"/>
                  </a:xfrm>
                  <a:prstGeom prst="ellipse">
                    <a:avLst/>
                  </a:prstGeom>
                  <a:solidFill>
                    <a:srgbClr val="0001E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18626B2-1547-EFE7-E857-A6A72E34096C}"/>
                  </a:ext>
                </a:extLst>
              </p:cNvPr>
              <p:cNvSpPr/>
              <p:nvPr/>
            </p:nvSpPr>
            <p:spPr>
              <a:xfrm>
                <a:off x="7356487" y="2012252"/>
                <a:ext cx="342553" cy="3325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297CEAEE-FEAE-A20D-C2CF-1F751533C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7486" y="2209274"/>
                <a:ext cx="1710195" cy="68786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CAB3120E-DCDB-111C-FBDC-FD0A32F1E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3578" y="2163551"/>
                <a:ext cx="1827863" cy="26843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DAE85F0D-CD39-EB1E-96E9-48D08837717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850453" y="1649809"/>
                <a:ext cx="0" cy="528697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F224B73-F71D-AF37-4FE3-066EF42688E6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6841306" y="1649022"/>
                    <a:ext cx="648257" cy="4956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40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β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DB806749-C78F-9257-B687-E7EC1B7DD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06" y="1649022"/>
                    <a:ext cx="648257" cy="49564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2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3A43D2D4-AFBE-C929-497E-9F82AF179CBA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86" y="323217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1.1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24D41539-ABB4-494F-1EE9-948421CF7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6586" y="3232170"/>
                    <a:ext cx="407733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2238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A88A1170-97F2-9434-E2BF-F28B062832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5967" y="2003906"/>
                <a:ext cx="360000" cy="360000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F333BBC-6888-A8F2-2F36-1156B8F29230}"/>
                      </a:ext>
                    </a:extLst>
                  </p:cNvPr>
                  <p:cNvSpPr txBox="1"/>
                  <p:nvPr/>
                </p:nvSpPr>
                <p:spPr>
                  <a:xfrm>
                    <a:off x="7767218" y="2039956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B0D31A58-7DC8-D61B-28E6-CB401420CA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7218" y="2039956"/>
                    <a:ext cx="402860" cy="276999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61A1577-DE19-8ADC-A8DB-0932A22628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8256" y="1996972"/>
                <a:ext cx="360000" cy="360000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4465CB4F-8046-2C4B-2A12-5AB7CFF24D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29508" y="2038472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2" name="文本框 191">
                    <a:extLst>
                      <a:ext uri="{FF2B5EF4-FFF2-40B4-BE49-F238E27FC236}">
                        <a16:creationId xmlns:a16="http://schemas.microsoft.com/office/drawing/2014/main" id="{AF3EAEE0-F5B8-35E2-F2CE-17C9AB59C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9508" y="2038472"/>
                    <a:ext cx="402860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CB4FF0-57D3-5796-CFA3-35E62217276D}"/>
                </a:ext>
              </a:extLst>
            </p:cNvPr>
            <p:cNvSpPr txBox="1"/>
            <p:nvPr/>
          </p:nvSpPr>
          <p:spPr>
            <a:xfrm>
              <a:off x="5141985" y="1007018"/>
              <a:ext cx="13586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rPr>
                <a:t>模式匹配</a:t>
              </a:r>
              <a:endPara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34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1590388-BE0C-E29D-94A6-869800E9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0" y="3239477"/>
            <a:ext cx="3984293" cy="1915465"/>
          </a:xfrm>
          <a:prstGeom prst="rect">
            <a:avLst/>
          </a:prstGeom>
        </p:spPr>
      </p:pic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A2846AE-0EE7-473D-97CE-72928AF134DC}"/>
              </a:ext>
            </a:extLst>
          </p:cNvPr>
          <p:cNvGrpSpPr/>
          <p:nvPr/>
        </p:nvGrpSpPr>
        <p:grpSpPr>
          <a:xfrm>
            <a:off x="176101" y="154385"/>
            <a:ext cx="3123769" cy="369332"/>
            <a:chOff x="800100" y="1194378"/>
            <a:chExt cx="4844836" cy="492442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404AC75-5034-4F21-AE0F-D63D76728A90}"/>
                </a:ext>
              </a:extLst>
            </p:cNvPr>
            <p:cNvSpPr txBox="1"/>
            <p:nvPr/>
          </p:nvSpPr>
          <p:spPr>
            <a:xfrm>
              <a:off x="1236538" y="1194378"/>
              <a:ext cx="4408398" cy="492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理论传播演化，解析解</a:t>
              </a:r>
              <a:endParaRPr lang="zh-CN" altLang="en-US" dirty="0">
                <a:solidFill>
                  <a:srgbClr val="AF1111"/>
                </a:solidFill>
                <a:latin typeface="微软雅黑"/>
                <a:ea typeface="微软雅黑"/>
                <a:cs typeface="OPPOSans R" panose="00020600040101010101" pitchFamily="18" charset="-122"/>
                <a:sym typeface="微软雅黑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27F5481-A9EA-4F80-928B-325BB30A68F9}"/>
                </a:ext>
              </a:extLst>
            </p:cNvPr>
            <p:cNvGrpSpPr/>
            <p:nvPr/>
          </p:nvGrpSpPr>
          <p:grpSpPr>
            <a:xfrm>
              <a:off x="800100" y="1287780"/>
              <a:ext cx="276488" cy="276488"/>
              <a:chOff x="800100" y="1287780"/>
              <a:chExt cx="276488" cy="276488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5B06E73-2005-4CCB-A98F-6F04B0860593}"/>
                  </a:ext>
                </a:extLst>
              </p:cNvPr>
              <p:cNvSpPr/>
              <p:nvPr/>
            </p:nvSpPr>
            <p:spPr>
              <a:xfrm>
                <a:off x="800100" y="1287780"/>
                <a:ext cx="276488" cy="276488"/>
              </a:xfrm>
              <a:prstGeom prst="ellipse">
                <a:avLst/>
              </a:prstGeom>
              <a:solidFill>
                <a:srgbClr val="AF1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  <p:sp>
            <p:nvSpPr>
              <p:cNvPr id="115" name="箭头: 右 114">
                <a:extLst>
                  <a:ext uri="{FF2B5EF4-FFF2-40B4-BE49-F238E27FC236}">
                    <a16:creationId xmlns:a16="http://schemas.microsoft.com/office/drawing/2014/main" id="{B4300646-A8ED-47EA-9C7F-9BCF0439F0D1}"/>
                  </a:ext>
                </a:extLst>
              </p:cNvPr>
              <p:cNvSpPr/>
              <p:nvPr/>
            </p:nvSpPr>
            <p:spPr>
              <a:xfrm>
                <a:off x="849893" y="1335405"/>
                <a:ext cx="199762" cy="179612"/>
              </a:xfrm>
              <a:prstGeom prst="rightArrow">
                <a:avLst>
                  <a:gd name="adj1" fmla="val 50000"/>
                  <a:gd name="adj2" fmla="val 616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378AF55-1B58-4904-0102-ED0897EE9652}"/>
                  </a:ext>
                </a:extLst>
              </p:cNvPr>
              <p:cNvSpPr txBox="1"/>
              <p:nvPr/>
            </p:nvSpPr>
            <p:spPr>
              <a:xfrm>
                <a:off x="5471288" y="2254367"/>
                <a:ext cx="3148004" cy="810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>
                    <a:latin typeface="+mn-ea"/>
                    <a:cs typeface="OPPOSans R" panose="00020600040101010101" pitchFamily="18" charset="-122"/>
                    <a:sym typeface="微软雅黑"/>
                  </a:rPr>
                  <a:t>实际条件中：</a:t>
                </a:r>
                <a:r>
                  <a:rPr lang="en-US" altLang="zh-CN" dirty="0">
                    <a:ln w="0"/>
                    <a:latin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n w="0"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n w="0"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>
                                <a:ln w="0"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b="0" i="1" dirty="0">
                            <a:ln w="0"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>
                        <a:ln w="0"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ea"/>
                    <a:cs typeface="OPPOSans R" panose="00020600040101010101" pitchFamily="18" charset="-122"/>
                    <a:sym typeface="微软雅黑"/>
                  </a:rPr>
                  <a:t>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∆</m:t>
                    </m:r>
                    <m:r>
                      <a:rPr lang="el-GR" altLang="zh-CN" b="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当θ</a:t>
                </a:r>
                <a:r>
                  <a:rPr lang="en-US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=0.25</a:t>
                </a:r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π时，解析解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378AF55-1B58-4904-0102-ED0897EE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88" y="2254367"/>
                <a:ext cx="3148004" cy="810607"/>
              </a:xfrm>
              <a:prstGeom prst="rect">
                <a:avLst/>
              </a:prstGeom>
              <a:blipFill>
                <a:blip r:embed="rId5"/>
                <a:stretch>
                  <a:fillRect l="-1744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56AD847-BF00-1A5C-BE89-1E1A3E756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30568"/>
              </p:ext>
            </p:extLst>
          </p:nvPr>
        </p:nvGraphicFramePr>
        <p:xfrm>
          <a:off x="5430439" y="3128590"/>
          <a:ext cx="3282957" cy="1763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235200" imgH="1206500" progId="Unknown">
                  <p:embed/>
                </p:oleObj>
              </mc:Choice>
              <mc:Fallback>
                <p:oleObj r:id="rId6" imgW="2235200" imgH="120650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439" y="3128590"/>
                        <a:ext cx="3282957" cy="17636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A506533-7C53-D91E-3857-A31E38B93B4D}"/>
              </a:ext>
            </a:extLst>
          </p:cNvPr>
          <p:cNvSpPr txBox="1"/>
          <p:nvPr/>
        </p:nvSpPr>
        <p:spPr>
          <a:xfrm>
            <a:off x="4410767" y="4873646"/>
            <a:ext cx="4689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程序：</a:t>
            </a:r>
            <a:endParaRPr lang="en-US" altLang="zh-CN" dirty="0"/>
          </a:p>
          <a:p>
            <a:r>
              <a:rPr lang="en-US" altLang="zh-CN" dirty="0"/>
              <a:t>theta45_Propagation_of_analytical_solutions.m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FA3C27-6898-0580-1D5B-4557B70242C6}"/>
              </a:ext>
            </a:extLst>
          </p:cNvPr>
          <p:cNvSpPr txBox="1"/>
          <p:nvPr/>
        </p:nvSpPr>
        <p:spPr>
          <a:xfrm>
            <a:off x="185851" y="2702662"/>
            <a:ext cx="234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圆形波导和椭圆波导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47CD4D-7D91-387A-8EE8-BDD376BB5074}"/>
              </a:ext>
            </a:extLst>
          </p:cNvPr>
          <p:cNvSpPr txBox="1"/>
          <p:nvPr/>
        </p:nvSpPr>
        <p:spPr>
          <a:xfrm>
            <a:off x="3179909" y="2689719"/>
            <a:ext cx="16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等效耦合模型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F156EB-AB48-CAC6-529E-465FA06846F5}"/>
              </a:ext>
            </a:extLst>
          </p:cNvPr>
          <p:cNvGrpSpPr/>
          <p:nvPr/>
        </p:nvGrpSpPr>
        <p:grpSpPr>
          <a:xfrm>
            <a:off x="349041" y="729730"/>
            <a:ext cx="2113118" cy="1645536"/>
            <a:chOff x="332811" y="1688085"/>
            <a:chExt cx="2113118" cy="16455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4629137-577A-8E24-5DBE-FC3C8E6907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228" y="1688085"/>
              <a:ext cx="2086701" cy="944086"/>
              <a:chOff x="427872" y="1492727"/>
              <a:chExt cx="2086701" cy="858097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4396C99-5642-8A33-F251-5A9FB71603F0}"/>
                  </a:ext>
                </a:extLst>
              </p:cNvPr>
              <p:cNvSpPr/>
              <p:nvPr/>
            </p:nvSpPr>
            <p:spPr>
              <a:xfrm rot="18868658">
                <a:off x="428043" y="1855968"/>
                <a:ext cx="359658" cy="360000"/>
              </a:xfrm>
              <a:prstGeom prst="ellipse">
                <a:avLst/>
              </a:prstGeom>
              <a:solidFill>
                <a:srgbClr val="95DA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42A45E0-A6C7-03DD-C4AC-153AFBD6A7D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8658">
                <a:off x="1188979" y="1858692"/>
                <a:ext cx="624264" cy="360000"/>
              </a:xfrm>
              <a:prstGeom prst="ellipse">
                <a:avLst/>
              </a:prstGeom>
              <a:solidFill>
                <a:srgbClr val="F4D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3082201-3416-8F3D-5A13-E4D6898FA0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1574" y="1492727"/>
                <a:ext cx="894106" cy="611397"/>
              </a:xfrm>
              <a:prstGeom prst="line">
                <a:avLst/>
              </a:prstGeom>
              <a:ln w="3810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5B200920-3066-04C0-2EA7-69CF6CB77D1B}"/>
                  </a:ext>
                </a:extLst>
              </p:cNvPr>
              <p:cNvCxnSpPr>
                <a:cxnSpLocks/>
                <a:stCxn id="25" idx="5"/>
              </p:cNvCxnSpPr>
              <p:nvPr/>
            </p:nvCxnSpPr>
            <p:spPr>
              <a:xfrm>
                <a:off x="796708" y="2026291"/>
                <a:ext cx="1653944" cy="13398"/>
              </a:xfrm>
              <a:prstGeom prst="line">
                <a:avLst/>
              </a:prstGeom>
              <a:ln w="3810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48F9779-C37C-65B7-1D0A-2D42A9F60D16}"/>
                  </a:ext>
                </a:extLst>
              </p:cNvPr>
              <p:cNvSpPr/>
              <p:nvPr/>
            </p:nvSpPr>
            <p:spPr>
              <a:xfrm rot="1781118">
                <a:off x="1585887" y="1692979"/>
                <a:ext cx="560192" cy="449875"/>
              </a:xfrm>
              <a:prstGeom prst="arc">
                <a:avLst>
                  <a:gd name="adj1" fmla="val 16026193"/>
                  <a:gd name="adj2" fmla="val 117499"/>
                </a:avLst>
              </a:prstGeom>
              <a:noFill/>
              <a:ln w="38100">
                <a:solidFill>
                  <a:srgbClr val="090906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21ADF38-9700-F597-E0DB-EA03A183609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840" y="1655760"/>
                    <a:ext cx="407733" cy="3356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文本框 146">
                    <a:extLst>
                      <a:ext uri="{FF2B5EF4-FFF2-40B4-BE49-F238E27FC236}">
                        <a16:creationId xmlns:a16="http://schemas.microsoft.com/office/drawing/2014/main" id="{CB88D777-5FFA-47EA-873E-F4D62DCC8A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840" y="1655760"/>
                    <a:ext cx="407733" cy="33569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23D091D-06F7-51F0-44DF-4D6D65A35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4282" y="2553047"/>
              <a:ext cx="153304" cy="358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559E4A7-F3C2-601B-C6E8-11AC0CF80053}"/>
                </a:ext>
              </a:extLst>
            </p:cNvPr>
            <p:cNvCxnSpPr>
              <a:cxnSpLocks/>
            </p:cNvCxnSpPr>
            <p:nvPr/>
          </p:nvCxnSpPr>
          <p:spPr>
            <a:xfrm>
              <a:off x="1475147" y="2539923"/>
              <a:ext cx="249520" cy="3618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71D63C9-391C-0783-7257-FAC5C6836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696" y="2524176"/>
              <a:ext cx="2999" cy="4039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66137F2-2B6B-F486-0EC9-8077AC2A6A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811" y="2973621"/>
              <a:ext cx="360000" cy="360000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91591EF-B04E-DA76-9502-4BEEEA80FF8C}"/>
                </a:ext>
              </a:extLst>
            </p:cNvPr>
            <p:cNvGrpSpPr/>
            <p:nvPr/>
          </p:nvGrpSpPr>
          <p:grpSpPr>
            <a:xfrm>
              <a:off x="1011892" y="2965288"/>
              <a:ext cx="402860" cy="360000"/>
              <a:chOff x="6879687" y="5171195"/>
              <a:chExt cx="402860" cy="360000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7908DE2-B5B6-4170-8FAB-3C33F3FA0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1B3CA31D-3305-0A03-44EF-392F1C5544E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文本框 178">
                    <a:extLst>
                      <a:ext uri="{FF2B5EF4-FFF2-40B4-BE49-F238E27FC236}">
                        <a16:creationId xmlns:a16="http://schemas.microsoft.com/office/drawing/2014/main" id="{E7234102-4458-4633-B5BA-A9FFBE4351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CE68645-BFB4-F01D-0BBA-0A4405541BF7}"/>
                </a:ext>
              </a:extLst>
            </p:cNvPr>
            <p:cNvGrpSpPr/>
            <p:nvPr/>
          </p:nvGrpSpPr>
          <p:grpSpPr>
            <a:xfrm>
              <a:off x="1582039" y="2968968"/>
              <a:ext cx="402860" cy="360000"/>
              <a:chOff x="7519555" y="5155483"/>
              <a:chExt cx="402860" cy="36000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4848D14-A808-0A8F-542B-D6E7B8DF94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3E2DF5E8-60AA-BA0E-8A2B-7EBF450D7D10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2" name="文本框 181">
                    <a:extLst>
                      <a:ext uri="{FF2B5EF4-FFF2-40B4-BE49-F238E27FC236}">
                        <a16:creationId xmlns:a16="http://schemas.microsoft.com/office/drawing/2014/main" id="{1DF7A0F6-532C-4DC5-91DC-A1375E410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046AC08-BB46-BC7F-3338-BBC7228FB2E6}"/>
              </a:ext>
            </a:extLst>
          </p:cNvPr>
          <p:cNvGrpSpPr/>
          <p:nvPr/>
        </p:nvGrpSpPr>
        <p:grpSpPr>
          <a:xfrm>
            <a:off x="2905774" y="393049"/>
            <a:ext cx="2004097" cy="2359848"/>
            <a:chOff x="3100151" y="1229022"/>
            <a:chExt cx="2004097" cy="235984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61CAAC3-69A8-D866-F0C5-8E54E33B20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383" y="2159180"/>
              <a:ext cx="360000" cy="360000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640AEFE-DA96-1882-6418-982D14F4BE3D}"/>
                </a:ext>
              </a:extLst>
            </p:cNvPr>
            <p:cNvGrpSpPr/>
            <p:nvPr/>
          </p:nvGrpSpPr>
          <p:grpSpPr>
            <a:xfrm>
              <a:off x="4177260" y="3111108"/>
              <a:ext cx="402860" cy="360000"/>
              <a:chOff x="6879687" y="5171195"/>
              <a:chExt cx="402860" cy="36000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76E689A-A6F3-CC45-1CBB-958CC92F8D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16B63B8E-660A-638C-CDF8-F991CAFF0EE8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32F34397-BE8D-484F-9F02-03C282A8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EFA25E-CAB9-60BF-7801-8C3A17910697}"/>
                </a:ext>
              </a:extLst>
            </p:cNvPr>
            <p:cNvGrpSpPr/>
            <p:nvPr/>
          </p:nvGrpSpPr>
          <p:grpSpPr>
            <a:xfrm>
              <a:off x="4177260" y="1229022"/>
              <a:ext cx="402860" cy="360000"/>
              <a:chOff x="7519555" y="5155483"/>
              <a:chExt cx="402860" cy="360000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69FD8A5-B5E9-F2F6-F783-011C57072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F3D17805-81A5-338D-D1A5-2F309FBB9297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354D2C2B-FE24-4EE3-AC6A-343D3050C7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0FD54E1-9796-6AF7-68DE-C2150F95C99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62660" y="1606589"/>
              <a:ext cx="33420" cy="1440000"/>
            </a:xfrm>
            <a:prstGeom prst="line">
              <a:avLst/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2CD856BE-D013-EC44-872D-DBA615136AF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455991" y="2041876"/>
                  <a:ext cx="648257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400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l-GR" altLang="zh-CN" sz="1400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β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2CD856BE-D013-EC44-872D-DBA61513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5991" y="2041876"/>
                  <a:ext cx="648257" cy="495649"/>
                </a:xfrm>
                <a:prstGeom prst="rect">
                  <a:avLst/>
                </a:prstGeom>
                <a:blipFill>
                  <a:blip r:embed="rId23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980F900-ACC5-47B0-B3EC-4628519BAFE6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19000749">
                  <a:off x="3100151" y="1351006"/>
                  <a:ext cx="1122080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1" i="1" dirty="0" smtClean="0">
                          <a:ln w="0"/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400" b="1" dirty="0">
                      <a:ln w="0"/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zh-CN" altLang="en-US" sz="1400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sup>
                      </m:sSup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4D7EB805-379A-49BC-9D9A-AE8E61E8B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00749">
                  <a:off x="3100151" y="1351006"/>
                  <a:ext cx="1122080" cy="43550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3B776476-B7A7-DA6B-A7D8-5B40D6568DBF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2725320">
                  <a:off x="3100721" y="2875123"/>
                  <a:ext cx="991990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1" i="1" dirty="0">
                          <a:ln w="0"/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dirty="0" smtClean="0">
                          <a:ln w="0"/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400" b="1" dirty="0">
                      <a:ln w="0"/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zh-CN" altLang="en-US" sz="1400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sup>
                      </m:sSup>
                    </m:oMath>
                  </a14:m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072FA88-36F6-4089-BC23-8C84E05E6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25320">
                  <a:off x="3100721" y="2875123"/>
                  <a:ext cx="991990" cy="43550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0996C0B-7176-1DA2-308A-FB3D1A3AF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0745" y="2052494"/>
              <a:ext cx="541713" cy="540000"/>
            </a:xfrm>
            <a:custGeom>
              <a:avLst/>
              <a:gdLst>
                <a:gd name="connsiteX0" fmla="*/ 63 w 1444165"/>
                <a:gd name="connsiteY0" fmla="*/ 715699 h 1439599"/>
                <a:gd name="connsiteX1" fmla="*/ 7207 w 1444165"/>
                <a:gd name="connsiteY1" fmla="*/ 637118 h 1439599"/>
                <a:gd name="connsiteX2" fmla="*/ 45307 w 1444165"/>
                <a:gd name="connsiteY2" fmla="*/ 477574 h 1439599"/>
                <a:gd name="connsiteX3" fmla="*/ 192944 w 1444165"/>
                <a:gd name="connsiteY3" fmla="*/ 232305 h 1439599"/>
                <a:gd name="connsiteX4" fmla="*/ 409638 w 1444165"/>
                <a:gd name="connsiteY4" fmla="*/ 70380 h 1439599"/>
                <a:gd name="connsiteX5" fmla="*/ 616807 w 1444165"/>
                <a:gd name="connsiteY5" fmla="*/ 6087 h 1439599"/>
                <a:gd name="connsiteX6" fmla="*/ 885888 w 1444165"/>
                <a:gd name="connsiteY6" fmla="*/ 15612 h 1439599"/>
                <a:gd name="connsiteX7" fmla="*/ 1128776 w 1444165"/>
                <a:gd name="connsiteY7" fmla="*/ 120387 h 1439599"/>
                <a:gd name="connsiteX8" fmla="*/ 1304988 w 1444165"/>
                <a:gd name="connsiteY8" fmla="*/ 291837 h 1439599"/>
                <a:gd name="connsiteX9" fmla="*/ 1402619 w 1444165"/>
                <a:gd name="connsiteY9" fmla="*/ 472812 h 1439599"/>
                <a:gd name="connsiteX10" fmla="*/ 1433576 w 1444165"/>
                <a:gd name="connsiteY10" fmla="*/ 589493 h 1439599"/>
                <a:gd name="connsiteX11" fmla="*/ 1443101 w 1444165"/>
                <a:gd name="connsiteY11" fmla="*/ 670455 h 1439599"/>
                <a:gd name="connsiteX12" fmla="*/ 1440719 w 1444165"/>
                <a:gd name="connsiteY12" fmla="*/ 808568 h 1439599"/>
                <a:gd name="connsiteX13" fmla="*/ 1414526 w 1444165"/>
                <a:gd name="connsiteY13" fmla="*/ 925249 h 1439599"/>
                <a:gd name="connsiteX14" fmla="*/ 1326419 w 1444165"/>
                <a:gd name="connsiteY14" fmla="*/ 1115749 h 1439599"/>
                <a:gd name="connsiteX15" fmla="*/ 1174019 w 1444165"/>
                <a:gd name="connsiteY15" fmla="*/ 1280055 h 1439599"/>
                <a:gd name="connsiteX16" fmla="*/ 1000188 w 1444165"/>
                <a:gd name="connsiteY16" fmla="*/ 1382449 h 1439599"/>
                <a:gd name="connsiteX17" fmla="*/ 845407 w 1444165"/>
                <a:gd name="connsiteY17" fmla="*/ 1427693 h 1439599"/>
                <a:gd name="connsiteX18" fmla="*/ 735869 w 1444165"/>
                <a:gd name="connsiteY18" fmla="*/ 1439599 h 143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4165" h="1439599">
                  <a:moveTo>
                    <a:pt x="63" y="715699"/>
                  </a:moveTo>
                  <a:cubicBezTo>
                    <a:pt x="-136" y="696252"/>
                    <a:pt x="-334" y="676805"/>
                    <a:pt x="7207" y="637118"/>
                  </a:cubicBezTo>
                  <a:cubicBezTo>
                    <a:pt x="14748" y="597430"/>
                    <a:pt x="14351" y="545043"/>
                    <a:pt x="45307" y="477574"/>
                  </a:cubicBezTo>
                  <a:cubicBezTo>
                    <a:pt x="76263" y="410105"/>
                    <a:pt x="132222" y="300171"/>
                    <a:pt x="192944" y="232305"/>
                  </a:cubicBezTo>
                  <a:cubicBezTo>
                    <a:pt x="253666" y="164439"/>
                    <a:pt x="338994" y="108083"/>
                    <a:pt x="409638" y="70380"/>
                  </a:cubicBezTo>
                  <a:cubicBezTo>
                    <a:pt x="480282" y="32677"/>
                    <a:pt x="537432" y="15215"/>
                    <a:pt x="616807" y="6087"/>
                  </a:cubicBezTo>
                  <a:cubicBezTo>
                    <a:pt x="696182" y="-3041"/>
                    <a:pt x="800560" y="-3438"/>
                    <a:pt x="885888" y="15612"/>
                  </a:cubicBezTo>
                  <a:cubicBezTo>
                    <a:pt x="971216" y="34662"/>
                    <a:pt x="1058926" y="74350"/>
                    <a:pt x="1128776" y="120387"/>
                  </a:cubicBezTo>
                  <a:cubicBezTo>
                    <a:pt x="1198626" y="166424"/>
                    <a:pt x="1259348" y="233100"/>
                    <a:pt x="1304988" y="291837"/>
                  </a:cubicBezTo>
                  <a:cubicBezTo>
                    <a:pt x="1350628" y="350574"/>
                    <a:pt x="1381188" y="423203"/>
                    <a:pt x="1402619" y="472812"/>
                  </a:cubicBezTo>
                  <a:cubicBezTo>
                    <a:pt x="1424050" y="522421"/>
                    <a:pt x="1426829" y="556553"/>
                    <a:pt x="1433576" y="589493"/>
                  </a:cubicBezTo>
                  <a:cubicBezTo>
                    <a:pt x="1440323" y="622433"/>
                    <a:pt x="1441911" y="633943"/>
                    <a:pt x="1443101" y="670455"/>
                  </a:cubicBezTo>
                  <a:cubicBezTo>
                    <a:pt x="1444291" y="706967"/>
                    <a:pt x="1445482" y="766102"/>
                    <a:pt x="1440719" y="808568"/>
                  </a:cubicBezTo>
                  <a:cubicBezTo>
                    <a:pt x="1435957" y="851034"/>
                    <a:pt x="1433576" y="874052"/>
                    <a:pt x="1414526" y="925249"/>
                  </a:cubicBezTo>
                  <a:cubicBezTo>
                    <a:pt x="1395476" y="976446"/>
                    <a:pt x="1366504" y="1056615"/>
                    <a:pt x="1326419" y="1115749"/>
                  </a:cubicBezTo>
                  <a:cubicBezTo>
                    <a:pt x="1286334" y="1174883"/>
                    <a:pt x="1228391" y="1235605"/>
                    <a:pt x="1174019" y="1280055"/>
                  </a:cubicBezTo>
                  <a:cubicBezTo>
                    <a:pt x="1119647" y="1324505"/>
                    <a:pt x="1054957" y="1357843"/>
                    <a:pt x="1000188" y="1382449"/>
                  </a:cubicBezTo>
                  <a:cubicBezTo>
                    <a:pt x="945419" y="1407055"/>
                    <a:pt x="889460" y="1418168"/>
                    <a:pt x="845407" y="1427693"/>
                  </a:cubicBezTo>
                  <a:cubicBezTo>
                    <a:pt x="801354" y="1437218"/>
                    <a:pt x="768611" y="1438408"/>
                    <a:pt x="735869" y="1439599"/>
                  </a:cubicBezTo>
                </a:path>
              </a:pathLst>
            </a:custGeom>
            <a:noFill/>
            <a:ln w="38100"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45D773A-126C-48FA-DE47-52F6989306A5}"/>
                    </a:ext>
                  </a:extLst>
                </p:cNvPr>
                <p:cNvSpPr txBox="1"/>
                <p:nvPr/>
              </p:nvSpPr>
              <p:spPr>
                <a:xfrm>
                  <a:off x="3726487" y="2117042"/>
                  <a:ext cx="4716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800" b="1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71688F7B-441C-4B94-98CA-381A26224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487" y="2117042"/>
                  <a:ext cx="471665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12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76F5935-AC30-C06D-523C-D7E0D9301FF3}"/>
                </a:ext>
              </a:extLst>
            </p:cNvPr>
            <p:cNvGrpSpPr/>
            <p:nvPr/>
          </p:nvGrpSpPr>
          <p:grpSpPr>
            <a:xfrm rot="2786990">
              <a:off x="3777638" y="1397878"/>
              <a:ext cx="118459" cy="863538"/>
              <a:chOff x="2787945" y="1954068"/>
              <a:chExt cx="154036" cy="1474932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6894C07C-1D8D-62A1-C87E-B0D4CC461B9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8640" y="1989000"/>
                <a:ext cx="13341" cy="144000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5955645-6315-14DC-DB91-D07E8FA433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787945" y="1954068"/>
                <a:ext cx="33420" cy="1440000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80EE650-B2BB-1A7B-14FA-E0C74C891549}"/>
                </a:ext>
              </a:extLst>
            </p:cNvPr>
            <p:cNvGrpSpPr/>
            <p:nvPr/>
          </p:nvGrpSpPr>
          <p:grpSpPr>
            <a:xfrm rot="18602176">
              <a:off x="3788848" y="2427324"/>
              <a:ext cx="118459" cy="863538"/>
              <a:chOff x="2787945" y="1954068"/>
              <a:chExt cx="154036" cy="1474932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0EE0C74-7863-B53E-1B7D-48354061116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8640" y="1989000"/>
                <a:ext cx="13341" cy="144000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035949A-0284-76C2-19A3-B6E9673D12E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787945" y="1954068"/>
                <a:ext cx="33420" cy="1440000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63E48A4-3383-843A-8B16-8BE3A9540118}"/>
                  </a:ext>
                </a:extLst>
              </p:cNvPr>
              <p:cNvSpPr txBox="1"/>
              <p:nvPr/>
            </p:nvSpPr>
            <p:spPr>
              <a:xfrm>
                <a:off x="765229" y="5262054"/>
                <a:ext cx="26371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=45°</a:t>
                </a:r>
                <a:r>
                  <a:rPr lang="zh-CN" altLang="en-US" dirty="0"/>
                  <a:t>，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模式传播演化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63E48A4-3383-843A-8B16-8BE3A954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9" y="5262054"/>
                <a:ext cx="2637110" cy="369332"/>
              </a:xfrm>
              <a:prstGeom prst="rect">
                <a:avLst/>
              </a:prstGeom>
              <a:blipFill>
                <a:blip r:embed="rId27"/>
                <a:stretch>
                  <a:fillRect l="-231"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4CC571ED-5A4D-91A7-92C8-30E87CF25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642446"/>
              </p:ext>
            </p:extLst>
          </p:nvPr>
        </p:nvGraphicFramePr>
        <p:xfrm>
          <a:off x="5528011" y="332776"/>
          <a:ext cx="2926132" cy="193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993900" imgH="1320800" progId="Unknown">
                  <p:embed/>
                </p:oleObj>
              </mc:Choice>
              <mc:Fallback>
                <p:oleObj r:id="rId28" imgW="1993900" imgH="1320800" progId="Unknown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011" y="332776"/>
                        <a:ext cx="2926132" cy="1930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93C274B6-37FF-51EE-839D-24910D33C21E}"/>
              </a:ext>
            </a:extLst>
          </p:cNvPr>
          <p:cNvSpPr txBox="1"/>
          <p:nvPr/>
        </p:nvSpPr>
        <p:spPr>
          <a:xfrm>
            <a:off x="6403152" y="-41822"/>
            <a:ext cx="12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effectLst/>
                <a:latin typeface="Menlo"/>
              </a:rPr>
              <a:t>dy</a:t>
            </a:r>
            <a:r>
              <a:rPr lang="en-US" altLang="zh-CN" sz="1800" b="0" i="0" dirty="0">
                <a:effectLst/>
                <a:latin typeface="Menlo"/>
              </a:rPr>
              <a:t>=1i*H*y;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4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A2846AE-0EE7-473D-97CE-72928AF134DC}"/>
              </a:ext>
            </a:extLst>
          </p:cNvPr>
          <p:cNvGrpSpPr/>
          <p:nvPr/>
        </p:nvGrpSpPr>
        <p:grpSpPr>
          <a:xfrm>
            <a:off x="176101" y="154385"/>
            <a:ext cx="4113266" cy="369332"/>
            <a:chOff x="800100" y="1194378"/>
            <a:chExt cx="6379507" cy="492442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404AC75-5034-4F21-AE0F-D63D76728A90}"/>
                </a:ext>
              </a:extLst>
            </p:cNvPr>
            <p:cNvSpPr txBox="1"/>
            <p:nvPr/>
          </p:nvSpPr>
          <p:spPr>
            <a:xfrm>
              <a:off x="1236537" y="1194378"/>
              <a:ext cx="5943070" cy="492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数学模型</a:t>
              </a:r>
              <a:r>
                <a:rPr lang="en-US" altLang="zh-CN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哈密顿矩阵</a:t>
              </a:r>
              <a:r>
                <a:rPr lang="en-US" altLang="zh-CN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lang="zh-CN" altLang="en-US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，数值解</a:t>
              </a:r>
              <a:endParaRPr lang="zh-CN" altLang="en-US" dirty="0">
                <a:solidFill>
                  <a:srgbClr val="AF1111"/>
                </a:solidFill>
                <a:latin typeface="微软雅黑"/>
                <a:ea typeface="微软雅黑"/>
                <a:cs typeface="OPPOSans R" panose="00020600040101010101" pitchFamily="18" charset="-122"/>
                <a:sym typeface="微软雅黑"/>
              </a:endParaRPr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27F5481-A9EA-4F80-928B-325BB30A68F9}"/>
                </a:ext>
              </a:extLst>
            </p:cNvPr>
            <p:cNvGrpSpPr/>
            <p:nvPr/>
          </p:nvGrpSpPr>
          <p:grpSpPr>
            <a:xfrm>
              <a:off x="800100" y="1287780"/>
              <a:ext cx="276488" cy="276488"/>
              <a:chOff x="800100" y="1287780"/>
              <a:chExt cx="276488" cy="276488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D5B06E73-2005-4CCB-A98F-6F04B0860593}"/>
                  </a:ext>
                </a:extLst>
              </p:cNvPr>
              <p:cNvSpPr/>
              <p:nvPr/>
            </p:nvSpPr>
            <p:spPr>
              <a:xfrm>
                <a:off x="800100" y="1287780"/>
                <a:ext cx="276488" cy="276488"/>
              </a:xfrm>
              <a:prstGeom prst="ellipse">
                <a:avLst/>
              </a:prstGeom>
              <a:solidFill>
                <a:srgbClr val="AF1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  <p:sp>
            <p:nvSpPr>
              <p:cNvPr id="115" name="箭头: 右 114">
                <a:extLst>
                  <a:ext uri="{FF2B5EF4-FFF2-40B4-BE49-F238E27FC236}">
                    <a16:creationId xmlns:a16="http://schemas.microsoft.com/office/drawing/2014/main" id="{B4300646-A8ED-47EA-9C7F-9BCF0439F0D1}"/>
                  </a:ext>
                </a:extLst>
              </p:cNvPr>
              <p:cNvSpPr/>
              <p:nvPr/>
            </p:nvSpPr>
            <p:spPr>
              <a:xfrm>
                <a:off x="849893" y="1335405"/>
                <a:ext cx="199762" cy="179612"/>
              </a:xfrm>
              <a:prstGeom prst="rightArrow">
                <a:avLst>
                  <a:gd name="adj1" fmla="val 50000"/>
                  <a:gd name="adj2" fmla="val 616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AF1111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363D034-2B5F-66A8-A48B-1933E1D281BE}"/>
              </a:ext>
            </a:extLst>
          </p:cNvPr>
          <p:cNvGrpSpPr/>
          <p:nvPr/>
        </p:nvGrpSpPr>
        <p:grpSpPr>
          <a:xfrm>
            <a:off x="489799" y="634246"/>
            <a:ext cx="2004097" cy="2359848"/>
            <a:chOff x="3100151" y="1229022"/>
            <a:chExt cx="2004097" cy="235984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E2C4391-7D3A-68B7-406E-D7D9CD8C4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383" y="2159180"/>
              <a:ext cx="360000" cy="3600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C58286F-0E57-64F9-6A03-576C57158078}"/>
                </a:ext>
              </a:extLst>
            </p:cNvPr>
            <p:cNvGrpSpPr/>
            <p:nvPr/>
          </p:nvGrpSpPr>
          <p:grpSpPr>
            <a:xfrm>
              <a:off x="4177260" y="3111108"/>
              <a:ext cx="402860" cy="360000"/>
              <a:chOff x="6879687" y="5171195"/>
              <a:chExt cx="402860" cy="360000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C82931F-C6F3-855C-9400-CDDE8B9D71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8435" y="5171195"/>
                <a:ext cx="360000" cy="36000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7B696301-BB24-AC46-D2A4-A9B6B8C2635D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32F34397-BE8D-484F-9F02-03C282A8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687" y="5212695"/>
                    <a:ext cx="4028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A651ED0-B9FB-1B53-AA50-41572CD38C39}"/>
                </a:ext>
              </a:extLst>
            </p:cNvPr>
            <p:cNvGrpSpPr/>
            <p:nvPr/>
          </p:nvGrpSpPr>
          <p:grpSpPr>
            <a:xfrm>
              <a:off x="4177260" y="1229022"/>
              <a:ext cx="402860" cy="360000"/>
              <a:chOff x="7519555" y="5155483"/>
              <a:chExt cx="402860" cy="360000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CA79E5F1-F184-2787-37E1-B2C4666E5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28304" y="5155483"/>
                <a:ext cx="360000" cy="360000"/>
              </a:xfrm>
              <a:prstGeom prst="ellipse">
                <a:avLst/>
              </a:prstGeom>
              <a:blipFill dpi="0"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1C058C18-06B5-FF5F-F87B-F94747908F49}"/>
                      </a:ext>
                    </a:extLst>
                  </p:cNvPr>
                  <p:cNvSpPr txBox="1"/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354D2C2B-FE24-4EE3-AC6A-343D3050C7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9555" y="5191533"/>
                    <a:ext cx="402860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B3753B-D569-3186-C22C-60CF7E7AB24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62660" y="1606589"/>
              <a:ext cx="33420" cy="1440000"/>
            </a:xfrm>
            <a:prstGeom prst="line">
              <a:avLst/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8A2164B-20DF-18D8-6E0F-02FEDC2EA544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455991" y="2041876"/>
                  <a:ext cx="648257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>
                                <a:ln w="0"/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400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l-GR" altLang="zh-CN" sz="1400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β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8A2164B-20DF-18D8-6E0F-02FEDC2EA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5991" y="2041876"/>
                  <a:ext cx="648257" cy="495649"/>
                </a:xfrm>
                <a:prstGeom prst="rect">
                  <a:avLst/>
                </a:prstGeom>
                <a:blipFill>
                  <a:blip r:embed="rId21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6F16CB5-2BA0-9A6F-F182-99841A3CDB71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19000749">
                  <a:off x="3100151" y="1351006"/>
                  <a:ext cx="1122080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1" i="1" dirty="0" smtClean="0">
                          <a:ln w="0"/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400" b="1" dirty="0">
                      <a:ln w="0"/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zh-CN" altLang="en-US" sz="1400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sup>
                      </m:sSup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4D7EB805-379A-49BC-9D9A-AE8E61E8B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00749">
                  <a:off x="3100151" y="1351006"/>
                  <a:ext cx="1122080" cy="4355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DA3445D-B162-4FDD-EBBB-C470CF8E4BBF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 rot="2725320">
                  <a:off x="3100721" y="2875123"/>
                  <a:ext cx="991990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1" i="1" dirty="0">
                          <a:ln w="0"/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dirty="0" smtClean="0">
                          <a:ln w="0"/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en-US" altLang="zh-CN" sz="1400" b="1" dirty="0">
                      <a:ln w="0"/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400" b="1" i="1" dirty="0" smtClean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1" i="1" dirty="0">
                              <a:ln w="0"/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zh-CN" altLang="en-US" sz="1400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sup>
                      </m:sSup>
                    </m:oMath>
                  </a14:m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072FA88-36F6-4089-BC23-8C84E05E6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25320">
                  <a:off x="3100721" y="2875123"/>
                  <a:ext cx="991990" cy="43550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60A8AA-820F-2616-B9AC-F8249163E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0745" y="2052494"/>
              <a:ext cx="541713" cy="540000"/>
            </a:xfrm>
            <a:custGeom>
              <a:avLst/>
              <a:gdLst>
                <a:gd name="connsiteX0" fmla="*/ 63 w 1444165"/>
                <a:gd name="connsiteY0" fmla="*/ 715699 h 1439599"/>
                <a:gd name="connsiteX1" fmla="*/ 7207 w 1444165"/>
                <a:gd name="connsiteY1" fmla="*/ 637118 h 1439599"/>
                <a:gd name="connsiteX2" fmla="*/ 45307 w 1444165"/>
                <a:gd name="connsiteY2" fmla="*/ 477574 h 1439599"/>
                <a:gd name="connsiteX3" fmla="*/ 192944 w 1444165"/>
                <a:gd name="connsiteY3" fmla="*/ 232305 h 1439599"/>
                <a:gd name="connsiteX4" fmla="*/ 409638 w 1444165"/>
                <a:gd name="connsiteY4" fmla="*/ 70380 h 1439599"/>
                <a:gd name="connsiteX5" fmla="*/ 616807 w 1444165"/>
                <a:gd name="connsiteY5" fmla="*/ 6087 h 1439599"/>
                <a:gd name="connsiteX6" fmla="*/ 885888 w 1444165"/>
                <a:gd name="connsiteY6" fmla="*/ 15612 h 1439599"/>
                <a:gd name="connsiteX7" fmla="*/ 1128776 w 1444165"/>
                <a:gd name="connsiteY7" fmla="*/ 120387 h 1439599"/>
                <a:gd name="connsiteX8" fmla="*/ 1304988 w 1444165"/>
                <a:gd name="connsiteY8" fmla="*/ 291837 h 1439599"/>
                <a:gd name="connsiteX9" fmla="*/ 1402619 w 1444165"/>
                <a:gd name="connsiteY9" fmla="*/ 472812 h 1439599"/>
                <a:gd name="connsiteX10" fmla="*/ 1433576 w 1444165"/>
                <a:gd name="connsiteY10" fmla="*/ 589493 h 1439599"/>
                <a:gd name="connsiteX11" fmla="*/ 1443101 w 1444165"/>
                <a:gd name="connsiteY11" fmla="*/ 670455 h 1439599"/>
                <a:gd name="connsiteX12" fmla="*/ 1440719 w 1444165"/>
                <a:gd name="connsiteY12" fmla="*/ 808568 h 1439599"/>
                <a:gd name="connsiteX13" fmla="*/ 1414526 w 1444165"/>
                <a:gd name="connsiteY13" fmla="*/ 925249 h 1439599"/>
                <a:gd name="connsiteX14" fmla="*/ 1326419 w 1444165"/>
                <a:gd name="connsiteY14" fmla="*/ 1115749 h 1439599"/>
                <a:gd name="connsiteX15" fmla="*/ 1174019 w 1444165"/>
                <a:gd name="connsiteY15" fmla="*/ 1280055 h 1439599"/>
                <a:gd name="connsiteX16" fmla="*/ 1000188 w 1444165"/>
                <a:gd name="connsiteY16" fmla="*/ 1382449 h 1439599"/>
                <a:gd name="connsiteX17" fmla="*/ 845407 w 1444165"/>
                <a:gd name="connsiteY17" fmla="*/ 1427693 h 1439599"/>
                <a:gd name="connsiteX18" fmla="*/ 735869 w 1444165"/>
                <a:gd name="connsiteY18" fmla="*/ 1439599 h 143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4165" h="1439599">
                  <a:moveTo>
                    <a:pt x="63" y="715699"/>
                  </a:moveTo>
                  <a:cubicBezTo>
                    <a:pt x="-136" y="696252"/>
                    <a:pt x="-334" y="676805"/>
                    <a:pt x="7207" y="637118"/>
                  </a:cubicBezTo>
                  <a:cubicBezTo>
                    <a:pt x="14748" y="597430"/>
                    <a:pt x="14351" y="545043"/>
                    <a:pt x="45307" y="477574"/>
                  </a:cubicBezTo>
                  <a:cubicBezTo>
                    <a:pt x="76263" y="410105"/>
                    <a:pt x="132222" y="300171"/>
                    <a:pt x="192944" y="232305"/>
                  </a:cubicBezTo>
                  <a:cubicBezTo>
                    <a:pt x="253666" y="164439"/>
                    <a:pt x="338994" y="108083"/>
                    <a:pt x="409638" y="70380"/>
                  </a:cubicBezTo>
                  <a:cubicBezTo>
                    <a:pt x="480282" y="32677"/>
                    <a:pt x="537432" y="15215"/>
                    <a:pt x="616807" y="6087"/>
                  </a:cubicBezTo>
                  <a:cubicBezTo>
                    <a:pt x="696182" y="-3041"/>
                    <a:pt x="800560" y="-3438"/>
                    <a:pt x="885888" y="15612"/>
                  </a:cubicBezTo>
                  <a:cubicBezTo>
                    <a:pt x="971216" y="34662"/>
                    <a:pt x="1058926" y="74350"/>
                    <a:pt x="1128776" y="120387"/>
                  </a:cubicBezTo>
                  <a:cubicBezTo>
                    <a:pt x="1198626" y="166424"/>
                    <a:pt x="1259348" y="233100"/>
                    <a:pt x="1304988" y="291837"/>
                  </a:cubicBezTo>
                  <a:cubicBezTo>
                    <a:pt x="1350628" y="350574"/>
                    <a:pt x="1381188" y="423203"/>
                    <a:pt x="1402619" y="472812"/>
                  </a:cubicBezTo>
                  <a:cubicBezTo>
                    <a:pt x="1424050" y="522421"/>
                    <a:pt x="1426829" y="556553"/>
                    <a:pt x="1433576" y="589493"/>
                  </a:cubicBezTo>
                  <a:cubicBezTo>
                    <a:pt x="1440323" y="622433"/>
                    <a:pt x="1441911" y="633943"/>
                    <a:pt x="1443101" y="670455"/>
                  </a:cubicBezTo>
                  <a:cubicBezTo>
                    <a:pt x="1444291" y="706967"/>
                    <a:pt x="1445482" y="766102"/>
                    <a:pt x="1440719" y="808568"/>
                  </a:cubicBezTo>
                  <a:cubicBezTo>
                    <a:pt x="1435957" y="851034"/>
                    <a:pt x="1433576" y="874052"/>
                    <a:pt x="1414526" y="925249"/>
                  </a:cubicBezTo>
                  <a:cubicBezTo>
                    <a:pt x="1395476" y="976446"/>
                    <a:pt x="1366504" y="1056615"/>
                    <a:pt x="1326419" y="1115749"/>
                  </a:cubicBezTo>
                  <a:cubicBezTo>
                    <a:pt x="1286334" y="1174883"/>
                    <a:pt x="1228391" y="1235605"/>
                    <a:pt x="1174019" y="1280055"/>
                  </a:cubicBezTo>
                  <a:cubicBezTo>
                    <a:pt x="1119647" y="1324505"/>
                    <a:pt x="1054957" y="1357843"/>
                    <a:pt x="1000188" y="1382449"/>
                  </a:cubicBezTo>
                  <a:cubicBezTo>
                    <a:pt x="945419" y="1407055"/>
                    <a:pt x="889460" y="1418168"/>
                    <a:pt x="845407" y="1427693"/>
                  </a:cubicBezTo>
                  <a:cubicBezTo>
                    <a:pt x="801354" y="1437218"/>
                    <a:pt x="768611" y="1438408"/>
                    <a:pt x="735869" y="1439599"/>
                  </a:cubicBezTo>
                </a:path>
              </a:pathLst>
            </a:custGeom>
            <a:noFill/>
            <a:ln w="38100"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B693172-4000-F623-F379-0DCB3CDC94DC}"/>
                    </a:ext>
                  </a:extLst>
                </p:cNvPr>
                <p:cNvSpPr txBox="1"/>
                <p:nvPr/>
              </p:nvSpPr>
              <p:spPr>
                <a:xfrm>
                  <a:off x="3726487" y="2117042"/>
                  <a:ext cx="4716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800" b="1" i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71688F7B-441C-4B94-98CA-381A26224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487" y="2117042"/>
                  <a:ext cx="471665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12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6F10BDC-03F4-3B77-43BF-78018BF122B2}"/>
                </a:ext>
              </a:extLst>
            </p:cNvPr>
            <p:cNvGrpSpPr/>
            <p:nvPr/>
          </p:nvGrpSpPr>
          <p:grpSpPr>
            <a:xfrm rot="2786990">
              <a:off x="3777638" y="1397878"/>
              <a:ext cx="118459" cy="863538"/>
              <a:chOff x="2787945" y="1954068"/>
              <a:chExt cx="154036" cy="147493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CAAA3503-1F98-8229-4CDC-0EFB0CA770D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8640" y="1989000"/>
                <a:ext cx="13341" cy="144000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7674CB0-4748-B7F1-A0E4-77BC57C1163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787945" y="1954068"/>
                <a:ext cx="33420" cy="1440000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22E52F9-AB36-B3E7-AC5B-B97A965A32FD}"/>
                </a:ext>
              </a:extLst>
            </p:cNvPr>
            <p:cNvGrpSpPr/>
            <p:nvPr/>
          </p:nvGrpSpPr>
          <p:grpSpPr>
            <a:xfrm rot="18602176">
              <a:off x="3788848" y="2427324"/>
              <a:ext cx="118459" cy="863538"/>
              <a:chOff x="2787945" y="1954068"/>
              <a:chExt cx="154036" cy="1474932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700D048-0057-DB7F-6DEA-0FBF7291356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928640" y="1989000"/>
                <a:ext cx="13341" cy="144000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01B4BEA-7BEE-2A51-8455-905F651D7D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787945" y="1954068"/>
                <a:ext cx="33420" cy="1440000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6AB8CF2-424F-AD3F-BC29-0D5126826547}"/>
              </a:ext>
            </a:extLst>
          </p:cNvPr>
          <p:cNvGrpSpPr/>
          <p:nvPr/>
        </p:nvGrpSpPr>
        <p:grpSpPr>
          <a:xfrm>
            <a:off x="59628" y="3057493"/>
            <a:ext cx="3589264" cy="2681634"/>
            <a:chOff x="5043104" y="1007018"/>
            <a:chExt cx="3589264" cy="268163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DDC4319-DD9C-77B5-3583-ED9CC68B8A4A}"/>
                </a:ext>
              </a:extLst>
            </p:cNvPr>
            <p:cNvGrpSpPr/>
            <p:nvPr/>
          </p:nvGrpSpPr>
          <p:grpSpPr>
            <a:xfrm>
              <a:off x="5043104" y="1136811"/>
              <a:ext cx="3589264" cy="2551841"/>
              <a:chOff x="5043104" y="1136811"/>
              <a:chExt cx="3589264" cy="2551841"/>
            </a:xfrm>
          </p:grpSpPr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F2CFDFF0-10BD-DE46-2885-3DC96650B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3962" y="3266465"/>
                <a:ext cx="2282607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BA01840B-F1E8-748F-67BC-1E646E385D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4809" y="1354874"/>
                <a:ext cx="11901" cy="213415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文本框 216">
                    <a:extLst>
                      <a:ext uri="{FF2B5EF4-FFF2-40B4-BE49-F238E27FC236}">
                        <a16:creationId xmlns:a16="http://schemas.microsoft.com/office/drawing/2014/main" id="{CE83984C-525C-3A65-9371-DA1B9D31B69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3136" y="331932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4DE98F2E-3F5E-64A5-C0A3-451D62BFC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3136" y="3319320"/>
                    <a:ext cx="407733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本框 217">
                    <a:extLst>
                      <a:ext uri="{FF2B5EF4-FFF2-40B4-BE49-F238E27FC236}">
                        <a16:creationId xmlns:a16="http://schemas.microsoft.com/office/drawing/2014/main" id="{835E19C5-03D2-DD95-6D4C-9FDFCA0EED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43104" y="1763013"/>
                    <a:ext cx="27085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β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27256168-85BD-ADB3-A672-097C658BE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3104" y="1763013"/>
                    <a:ext cx="270858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8889" r="-28889" b="-180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本框 218">
                    <a:extLst>
                      <a:ext uri="{FF2B5EF4-FFF2-40B4-BE49-F238E27FC236}">
                        <a16:creationId xmlns:a16="http://schemas.microsoft.com/office/drawing/2014/main" id="{29061B4C-D095-9348-8007-06B3B468CB43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592" y="323217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9C198EF5-0895-4124-483F-EDE54237D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592" y="3232170"/>
                    <a:ext cx="407733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968F5473-1859-B20E-4F29-C93E89EC2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3578" y="1533723"/>
                <a:ext cx="1668703" cy="6432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DFD8C657-5B8C-D211-5B92-373073675343}"/>
                  </a:ext>
                </a:extLst>
              </p:cNvPr>
              <p:cNvGrpSpPr/>
              <p:nvPr/>
            </p:nvGrpSpPr>
            <p:grpSpPr>
              <a:xfrm rot="2799287">
                <a:off x="7181084" y="2513044"/>
                <a:ext cx="732804" cy="625879"/>
                <a:chOff x="8841853" y="2246618"/>
                <a:chExt cx="732804" cy="625879"/>
              </a:xfrm>
            </p:grpSpPr>
            <p:pic>
              <p:nvPicPr>
                <p:cNvPr id="237" name="图片 236">
                  <a:extLst>
                    <a:ext uri="{FF2B5EF4-FFF2-40B4-BE49-F238E27FC236}">
                      <a16:creationId xmlns:a16="http://schemas.microsoft.com/office/drawing/2014/main" id="{962047B2-6572-17BA-1E68-B6B4158E5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/>
                <a:srcRect t="52647" b="1408"/>
                <a:stretch/>
              </p:blipFill>
              <p:spPr>
                <a:xfrm rot="18900000">
                  <a:off x="8841853" y="2246618"/>
                  <a:ext cx="732804" cy="625879"/>
                </a:xfrm>
                <a:prstGeom prst="rect">
                  <a:avLst/>
                </a:prstGeom>
              </p:spPr>
            </p:pic>
            <p:grpSp>
              <p:nvGrpSpPr>
                <p:cNvPr id="238" name="组合 237">
                  <a:extLst>
                    <a:ext uri="{FF2B5EF4-FFF2-40B4-BE49-F238E27FC236}">
                      <a16:creationId xmlns:a16="http://schemas.microsoft.com/office/drawing/2014/main" id="{119E2F41-D5F5-A9C8-978C-FA2DF5438B1E}"/>
                    </a:ext>
                  </a:extLst>
                </p:cNvPr>
                <p:cNvGrpSpPr/>
                <p:nvPr/>
              </p:nvGrpSpPr>
              <p:grpSpPr>
                <a:xfrm rot="16371198">
                  <a:off x="8982435" y="2289059"/>
                  <a:ext cx="469076" cy="502232"/>
                  <a:chOff x="9134993" y="2330989"/>
                  <a:chExt cx="469076" cy="502232"/>
                </a:xfrm>
              </p:grpSpPr>
              <p:sp>
                <p:nvSpPr>
                  <p:cNvPr id="239" name="椭圆 238">
                    <a:extLst>
                      <a:ext uri="{FF2B5EF4-FFF2-40B4-BE49-F238E27FC236}">
                        <a16:creationId xmlns:a16="http://schemas.microsoft.com/office/drawing/2014/main" id="{4281D8F2-C7B6-6E5B-3A60-7E929578C5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134993" y="2549453"/>
                    <a:ext cx="283768" cy="28376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40" name="椭圆 239">
                    <a:extLst>
                      <a:ext uri="{FF2B5EF4-FFF2-40B4-BE49-F238E27FC236}">
                        <a16:creationId xmlns:a16="http://schemas.microsoft.com/office/drawing/2014/main" id="{266F4609-71E1-9791-DD16-261EAF2451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20301" y="2330989"/>
                    <a:ext cx="283768" cy="283768"/>
                  </a:xfrm>
                  <a:prstGeom prst="ellipse">
                    <a:avLst/>
                  </a:prstGeom>
                  <a:solidFill>
                    <a:srgbClr val="0001E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0561AEDA-517C-B071-7508-84593402A23C}"/>
                  </a:ext>
                </a:extLst>
              </p:cNvPr>
              <p:cNvGrpSpPr/>
              <p:nvPr/>
            </p:nvGrpSpPr>
            <p:grpSpPr>
              <a:xfrm rot="2703132">
                <a:off x="7140601" y="1260344"/>
                <a:ext cx="732804" cy="485738"/>
                <a:chOff x="8139096" y="2330989"/>
                <a:chExt cx="732804" cy="485738"/>
              </a:xfrm>
            </p:grpSpPr>
            <p:pic>
              <p:nvPicPr>
                <p:cNvPr id="233" name="图片 232">
                  <a:extLst>
                    <a:ext uri="{FF2B5EF4-FFF2-40B4-BE49-F238E27FC236}">
                      <a16:creationId xmlns:a16="http://schemas.microsoft.com/office/drawing/2014/main" id="{F87CDB53-4E1E-A153-11EE-96198B46B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/>
                <a:srcRect t="2353" b="71361"/>
                <a:stretch/>
              </p:blipFill>
              <p:spPr>
                <a:xfrm rot="18900000">
                  <a:off x="8139096" y="2416938"/>
                  <a:ext cx="732804" cy="358078"/>
                </a:xfrm>
                <a:prstGeom prst="rect">
                  <a:avLst/>
                </a:prstGeom>
              </p:spPr>
            </p:pic>
            <p:grpSp>
              <p:nvGrpSpPr>
                <p:cNvPr id="234" name="组合 233">
                  <a:extLst>
                    <a:ext uri="{FF2B5EF4-FFF2-40B4-BE49-F238E27FC236}">
                      <a16:creationId xmlns:a16="http://schemas.microsoft.com/office/drawing/2014/main" id="{C790AAC9-B625-E6B6-3AA8-4ECFC5BB97E9}"/>
                    </a:ext>
                  </a:extLst>
                </p:cNvPr>
                <p:cNvGrpSpPr/>
                <p:nvPr/>
              </p:nvGrpSpPr>
              <p:grpSpPr>
                <a:xfrm>
                  <a:off x="8268863" y="2330989"/>
                  <a:ext cx="488393" cy="485738"/>
                  <a:chOff x="8268863" y="2330989"/>
                  <a:chExt cx="488393" cy="485738"/>
                </a:xfrm>
              </p:grpSpPr>
              <p:sp>
                <p:nvSpPr>
                  <p:cNvPr id="235" name="椭圆 234">
                    <a:extLst>
                      <a:ext uri="{FF2B5EF4-FFF2-40B4-BE49-F238E27FC236}">
                        <a16:creationId xmlns:a16="http://schemas.microsoft.com/office/drawing/2014/main" id="{7F673A38-75BC-78BD-E756-CC519C650E6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68863" y="2532959"/>
                    <a:ext cx="283768" cy="28376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36" name="椭圆 235">
                    <a:extLst>
                      <a:ext uri="{FF2B5EF4-FFF2-40B4-BE49-F238E27FC236}">
                        <a16:creationId xmlns:a16="http://schemas.microsoft.com/office/drawing/2014/main" id="{FF31A7AA-4352-3D45-24B0-C7D8297950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473488" y="2330989"/>
                    <a:ext cx="283768" cy="283768"/>
                  </a:xfrm>
                  <a:prstGeom prst="ellipse">
                    <a:avLst/>
                  </a:prstGeom>
                  <a:solidFill>
                    <a:srgbClr val="0001E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166C73E1-8EBC-F0CC-F9E8-4BB366E4EFBE}"/>
                  </a:ext>
                </a:extLst>
              </p:cNvPr>
              <p:cNvSpPr/>
              <p:nvPr/>
            </p:nvSpPr>
            <p:spPr>
              <a:xfrm>
                <a:off x="7356487" y="2012252"/>
                <a:ext cx="342553" cy="33250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4" name="直接箭头连接符 223">
                <a:extLst>
                  <a:ext uri="{FF2B5EF4-FFF2-40B4-BE49-F238E27FC236}">
                    <a16:creationId xmlns:a16="http://schemas.microsoft.com/office/drawing/2014/main" id="{C03B3590-4305-72D9-37D6-71AB3453B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7486" y="2209274"/>
                <a:ext cx="1710195" cy="68786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2DAEFF27-DD65-D5A0-E95F-0E09B55FF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3578" y="2163551"/>
                <a:ext cx="1827863" cy="26843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>
                <a:extLst>
                  <a:ext uri="{FF2B5EF4-FFF2-40B4-BE49-F238E27FC236}">
                    <a16:creationId xmlns:a16="http://schemas.microsoft.com/office/drawing/2014/main" id="{ECF83AE1-5A3B-16DE-F96D-8465774F6DA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850453" y="1649809"/>
                <a:ext cx="0" cy="528697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arrow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文本框 226">
                    <a:extLst>
                      <a:ext uri="{FF2B5EF4-FFF2-40B4-BE49-F238E27FC236}">
                        <a16:creationId xmlns:a16="http://schemas.microsoft.com/office/drawing/2014/main" id="{9AD10B9D-1390-11B1-2BD8-C74D70C0E696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>
                    <a:off x="6841306" y="1649022"/>
                    <a:ext cx="648257" cy="4956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1" i="1" dirty="0" smtClean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400" b="1" i="1" dirty="0">
                                  <a:ln w="0"/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40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n w="0"/>
                              <a:solidFill>
                                <a:srgbClr val="00B0F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β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DB806749-C78F-9257-B687-E7EC1B7DD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1306" y="1649022"/>
                    <a:ext cx="648257" cy="49564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2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文本框 227">
                    <a:extLst>
                      <a:ext uri="{FF2B5EF4-FFF2-40B4-BE49-F238E27FC236}">
                        <a16:creationId xmlns:a16="http://schemas.microsoft.com/office/drawing/2014/main" id="{76BF75AB-1714-D8F3-E564-141FA7E63F67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86" y="3232170"/>
                    <a:ext cx="40773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1.1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24D41539-ABB4-494F-1EE9-948421CF7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6586" y="3232170"/>
                    <a:ext cx="407733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2238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8F9D5899-B747-290D-D096-1B095EE03B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5967" y="2003906"/>
                <a:ext cx="360000" cy="360000"/>
              </a:xfrm>
              <a:prstGeom prst="ellipse">
                <a:avLst/>
              </a:prstGeom>
              <a:blipFill dpi="0"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文本框 229">
                    <a:extLst>
                      <a:ext uri="{FF2B5EF4-FFF2-40B4-BE49-F238E27FC236}">
                        <a16:creationId xmlns:a16="http://schemas.microsoft.com/office/drawing/2014/main" id="{8C2F036D-C310-F393-263D-38BD4183EDB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7218" y="2039956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b="0" i="1" dirty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B0D31A58-7DC8-D61B-28E6-CB401420CA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7218" y="2039956"/>
                    <a:ext cx="402860" cy="276999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21C3C64D-4021-8CCB-FE87-A7B815BAF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38256" y="1996972"/>
                <a:ext cx="360000" cy="36000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文本框 231">
                    <a:extLst>
                      <a:ext uri="{FF2B5EF4-FFF2-40B4-BE49-F238E27FC236}">
                        <a16:creationId xmlns:a16="http://schemas.microsoft.com/office/drawing/2014/main" id="{B819135F-0B2F-2DF6-3D26-1B24872073D5}"/>
                      </a:ext>
                    </a:extLst>
                  </p:cNvPr>
                  <p:cNvSpPr txBox="1"/>
                  <p:nvPr/>
                </p:nvSpPr>
                <p:spPr>
                  <a:xfrm>
                    <a:off x="8229508" y="2038472"/>
                    <a:ext cx="40286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</m:oMath>
                    </a14:m>
                    <a:r>
                      <a:rPr lang="en-US" altLang="zh-CN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zh-CN" altLang="en-US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2" name="文本框 191">
                    <a:extLst>
                      <a:ext uri="{FF2B5EF4-FFF2-40B4-BE49-F238E27FC236}">
                        <a16:creationId xmlns:a16="http://schemas.microsoft.com/office/drawing/2014/main" id="{AF3EAEE0-F5B8-35E2-F2CE-17C9AB59C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9508" y="2038472"/>
                    <a:ext cx="402860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13EB0947-6C1E-527E-A240-EB9E3F61137D}"/>
                </a:ext>
              </a:extLst>
            </p:cNvPr>
            <p:cNvSpPr txBox="1"/>
            <p:nvPr/>
          </p:nvSpPr>
          <p:spPr>
            <a:xfrm>
              <a:off x="5141985" y="1007018"/>
              <a:ext cx="135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rPr>
                <a:t>1.</a:t>
              </a:r>
              <a:r>
                <a:rPr lang="zh-CN" altLang="en-US" sz="1800" b="1" dirty="0">
                  <a:solidFill>
                    <a:srgbClr val="FF0000"/>
                  </a:solidFill>
                  <a:latin typeface="微软雅黑"/>
                  <a:ea typeface="微软雅黑"/>
                  <a:cs typeface="OPPOSans R" panose="00020600040101010101" pitchFamily="18" charset="-122"/>
                  <a:sym typeface="微软雅黑"/>
                </a:rPr>
                <a:t>模式匹配</a:t>
              </a:r>
              <a:endPara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42" name="对象 241">
            <a:extLst>
              <a:ext uri="{FF2B5EF4-FFF2-40B4-BE49-F238E27FC236}">
                <a16:creationId xmlns:a16="http://schemas.microsoft.com/office/drawing/2014/main" id="{CD9B150F-2DA8-C370-485C-248DB4D19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571821"/>
              </p:ext>
            </p:extLst>
          </p:nvPr>
        </p:nvGraphicFramePr>
        <p:xfrm>
          <a:off x="2746425" y="686399"/>
          <a:ext cx="2954409" cy="180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3" imgW="2273300" imgH="1397000" progId="Unknown">
                  <p:embed/>
                </p:oleObj>
              </mc:Choice>
              <mc:Fallback>
                <p:oleObj r:id="rId43" imgW="2273300" imgH="139700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425" y="686399"/>
                        <a:ext cx="2954409" cy="1807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7" name="图片 246">
            <a:extLst>
              <a:ext uri="{FF2B5EF4-FFF2-40B4-BE49-F238E27FC236}">
                <a16:creationId xmlns:a16="http://schemas.microsoft.com/office/drawing/2014/main" id="{17BAEBD3-D84E-302F-B4A2-463641788D2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154253" y="180186"/>
            <a:ext cx="2781541" cy="2377646"/>
          </a:xfrm>
          <a:prstGeom prst="rect">
            <a:avLst/>
          </a:prstGeom>
        </p:spPr>
      </p:pic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C07CFCFE-E370-90E9-A865-EB92B85D8817}"/>
              </a:ext>
            </a:extLst>
          </p:cNvPr>
          <p:cNvGrpSpPr/>
          <p:nvPr/>
        </p:nvGrpSpPr>
        <p:grpSpPr>
          <a:xfrm>
            <a:off x="4108344" y="4947609"/>
            <a:ext cx="4689807" cy="646331"/>
            <a:chOff x="4108344" y="4947609"/>
            <a:chExt cx="4689807" cy="646331"/>
          </a:xfrm>
        </p:grpSpPr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64318253-FE9A-CB49-64F5-DBEEFE227BE2}"/>
                </a:ext>
              </a:extLst>
            </p:cNvPr>
            <p:cNvSpPr txBox="1"/>
            <p:nvPr/>
          </p:nvSpPr>
          <p:spPr>
            <a:xfrm>
              <a:off x="4108344" y="4947609"/>
              <a:ext cx="468980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matlab</a:t>
              </a:r>
              <a:r>
                <a:rPr lang="zh-CN" altLang="en-US" dirty="0"/>
                <a:t>程序：</a:t>
              </a:r>
              <a:r>
                <a:rPr lang="en-US" altLang="zh-CN" dirty="0" err="1"/>
                <a:t>propagation_chiral_dymanics.m</a:t>
              </a:r>
              <a:endParaRPr lang="en-US" altLang="zh-CN" dirty="0"/>
            </a:p>
            <a:p>
              <a:r>
                <a:rPr lang="zh-CN" altLang="en-US" dirty="0"/>
                <a:t>调用函数文件：</a:t>
              </a:r>
            </a:p>
          </p:txBody>
        </p:sp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13055AA8-8695-74E3-61F3-7DA6A4DF7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749944" y="5300876"/>
              <a:ext cx="2124067" cy="242474"/>
            </a:xfrm>
            <a:prstGeom prst="rect">
              <a:avLst/>
            </a:prstGeom>
          </p:spPr>
        </p:pic>
      </p:grpSp>
      <p:pic>
        <p:nvPicPr>
          <p:cNvPr id="251" name="图片 250">
            <a:extLst>
              <a:ext uri="{FF2B5EF4-FFF2-40B4-BE49-F238E27FC236}">
                <a16:creationId xmlns:a16="http://schemas.microsoft.com/office/drawing/2014/main" id="{031EBB1A-E76C-42AE-A2BC-54925B3CE14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708322" y="2858116"/>
            <a:ext cx="5334462" cy="2027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8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7021021-389B-4DF4-B1E6-555E5D72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9" y="121107"/>
            <a:ext cx="897478" cy="428572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F0A91E72-15AB-4664-BBE1-70713D27FD03}"/>
              </a:ext>
            </a:extLst>
          </p:cNvPr>
          <p:cNvSpPr txBox="1"/>
          <p:nvPr/>
        </p:nvSpPr>
        <p:spPr>
          <a:xfrm>
            <a:off x="1174772" y="79289"/>
            <a:ext cx="402942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一维波导阵列</a:t>
            </a:r>
            <a:r>
              <a:rPr lang="en-US" altLang="zh-CN" b="1" dirty="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无衍射狄拉克传输</a:t>
            </a:r>
            <a:endParaRPr lang="en-US" altLang="zh-CN" b="1" dirty="0">
              <a:solidFill>
                <a:srgbClr val="3498D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D7D12B-06DE-7568-432C-5CF7F035D878}"/>
              </a:ext>
            </a:extLst>
          </p:cNvPr>
          <p:cNvGrpSpPr/>
          <p:nvPr/>
        </p:nvGrpSpPr>
        <p:grpSpPr>
          <a:xfrm>
            <a:off x="3733636" y="2008488"/>
            <a:ext cx="5271750" cy="3640514"/>
            <a:chOff x="3645113" y="2074486"/>
            <a:chExt cx="5271750" cy="364051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C5F8736-DAC2-9AEF-D9B0-A836ADC7630A}"/>
                </a:ext>
              </a:extLst>
            </p:cNvPr>
            <p:cNvGrpSpPr/>
            <p:nvPr/>
          </p:nvGrpSpPr>
          <p:grpSpPr>
            <a:xfrm>
              <a:off x="3708671" y="2132249"/>
              <a:ext cx="2625101" cy="1637305"/>
              <a:chOff x="2097773" y="3365247"/>
              <a:chExt cx="2625101" cy="163730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EEAB6F03-2053-ED4F-1949-0CFC24E5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773" y="3365247"/>
                <a:ext cx="2625101" cy="1637305"/>
              </a:xfrm>
              <a:prstGeom prst="rect">
                <a:avLst/>
              </a:prstGeom>
            </p:spPr>
          </p:pic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1623212-CECA-094C-D569-3A710701076F}"/>
                  </a:ext>
                </a:extLst>
              </p:cNvPr>
              <p:cNvSpPr/>
              <p:nvPr/>
            </p:nvSpPr>
            <p:spPr>
              <a:xfrm>
                <a:off x="3527938" y="3478416"/>
                <a:ext cx="132830" cy="8407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AF99A60-8CE7-F442-F93E-3A9213B97947}"/>
                  </a:ext>
                </a:extLst>
              </p:cNvPr>
              <p:cNvSpPr/>
              <p:nvPr/>
            </p:nvSpPr>
            <p:spPr>
              <a:xfrm>
                <a:off x="3564679" y="4505924"/>
                <a:ext cx="132830" cy="8407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E52D7BB-7BEC-A739-2E54-30A4CE217A14}"/>
                </a:ext>
              </a:extLst>
            </p:cNvPr>
            <p:cNvGrpSpPr/>
            <p:nvPr/>
          </p:nvGrpSpPr>
          <p:grpSpPr>
            <a:xfrm>
              <a:off x="3645113" y="3959570"/>
              <a:ext cx="2659903" cy="1659011"/>
              <a:chOff x="1955699" y="3454586"/>
              <a:chExt cx="2659903" cy="1659011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2F2CC6B-FA2A-404E-BEE2-088D927CC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5699" y="3454586"/>
                <a:ext cx="2659903" cy="1659011"/>
              </a:xfrm>
              <a:prstGeom prst="rect">
                <a:avLst/>
              </a:prstGeom>
            </p:spPr>
          </p:pic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E6CECD77-58E1-4BBD-8901-500CECB6180C}"/>
                  </a:ext>
                </a:extLst>
              </p:cNvPr>
              <p:cNvSpPr/>
              <p:nvPr/>
            </p:nvSpPr>
            <p:spPr>
              <a:xfrm>
                <a:off x="3431850" y="4093371"/>
                <a:ext cx="132830" cy="8407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833C90-96FF-4E88-B402-4D1C74B7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183" y="3983410"/>
              <a:ext cx="2429680" cy="1731590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F42177F-43AD-4FB1-86C8-424CB998283F}"/>
                </a:ext>
              </a:extLst>
            </p:cNvPr>
            <p:cNvSpPr txBox="1"/>
            <p:nvPr/>
          </p:nvSpPr>
          <p:spPr>
            <a:xfrm>
              <a:off x="4827554" y="3995786"/>
              <a:ext cx="862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altLang="zh-CN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κ</a:t>
              </a:r>
              <a:r>
                <a:rPr lang="el-GR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-</a:t>
              </a:r>
              <a:r>
                <a:rPr lang="el-GR" altLang="zh-CN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κ</a:t>
              </a:r>
              <a:r>
                <a:rPr lang="el-GR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FE6E4A3-F738-1255-114C-D4431CCC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187" y="2074486"/>
              <a:ext cx="2320834" cy="1654018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88D8D8D-8266-83A5-3556-8FEFB1847178}"/>
                </a:ext>
              </a:extLst>
            </p:cNvPr>
            <p:cNvSpPr txBox="1"/>
            <p:nvPr/>
          </p:nvSpPr>
          <p:spPr>
            <a:xfrm>
              <a:off x="4822667" y="2403349"/>
              <a:ext cx="862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altLang="zh-CN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κ</a:t>
              </a:r>
              <a:r>
                <a:rPr lang="el-GR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l-GR" altLang="zh-CN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κ</a:t>
              </a:r>
              <a:r>
                <a:rPr lang="el-GR" altLang="zh-CN" sz="75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F7BF3FD-4A3B-FFA7-03B5-B82A4A0D5898}"/>
              </a:ext>
            </a:extLst>
          </p:cNvPr>
          <p:cNvGrpSpPr/>
          <p:nvPr/>
        </p:nvGrpSpPr>
        <p:grpSpPr>
          <a:xfrm>
            <a:off x="262325" y="4950125"/>
            <a:ext cx="3471311" cy="646331"/>
            <a:chOff x="26954" y="4985849"/>
            <a:chExt cx="3471311" cy="64633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8D134B9-C46E-5198-0F46-FE96876AFE26}"/>
                </a:ext>
              </a:extLst>
            </p:cNvPr>
            <p:cNvSpPr txBox="1"/>
            <p:nvPr/>
          </p:nvSpPr>
          <p:spPr>
            <a:xfrm>
              <a:off x="26954" y="4985849"/>
              <a:ext cx="34713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/>
                <a:t>matlab</a:t>
              </a:r>
              <a:r>
                <a:rPr lang="zh-CN" altLang="en-US" dirty="0"/>
                <a:t>程序：</a:t>
              </a:r>
              <a:r>
                <a:rPr lang="en-US" altLang="zh-CN" dirty="0"/>
                <a:t>proagation_SSH1.m</a:t>
              </a:r>
            </a:p>
            <a:p>
              <a:r>
                <a:rPr lang="zh-CN" altLang="en-US" dirty="0"/>
                <a:t>调用函数文件：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1991A1C-2EBB-8247-1EA9-59B07AF0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9755" b="-1"/>
            <a:stretch/>
          </p:blipFill>
          <p:spPr>
            <a:xfrm>
              <a:off x="1620152" y="5339969"/>
              <a:ext cx="1750212" cy="282051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4BDD22-644F-A914-A02D-16DA836510C3}"/>
              </a:ext>
            </a:extLst>
          </p:cNvPr>
          <p:cNvGrpSpPr/>
          <p:nvPr/>
        </p:nvGrpSpPr>
        <p:grpSpPr>
          <a:xfrm>
            <a:off x="782761" y="540475"/>
            <a:ext cx="7371308" cy="1326942"/>
            <a:chOff x="782761" y="615290"/>
            <a:chExt cx="7371308" cy="1326942"/>
          </a:xfrm>
        </p:grpSpPr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FAD53BB0-6163-448E-AD8D-E9BA5224F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28" t="15014" r="5554" b="11293"/>
            <a:stretch/>
          </p:blipFill>
          <p:spPr>
            <a:xfrm>
              <a:off x="5204657" y="903873"/>
              <a:ext cx="729592" cy="256489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C0A4652A-5EB9-4DAE-B2EE-F14FB8AE1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89"/>
            <a:stretch/>
          </p:blipFill>
          <p:spPr>
            <a:xfrm>
              <a:off x="6134105" y="909244"/>
              <a:ext cx="729592" cy="25829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9F91B985-28EB-4E3F-AEB2-7A8B4488C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89"/>
            <a:stretch/>
          </p:blipFill>
          <p:spPr>
            <a:xfrm>
              <a:off x="3888186" y="916523"/>
              <a:ext cx="729592" cy="258290"/>
            </a:xfrm>
            <a:prstGeom prst="rect">
              <a:avLst/>
            </a:prstGeom>
          </p:spPr>
        </p:pic>
        <p:pic>
          <p:nvPicPr>
            <p:cNvPr id="2057" name="图片 2056">
              <a:extLst>
                <a:ext uri="{FF2B5EF4-FFF2-40B4-BE49-F238E27FC236}">
                  <a16:creationId xmlns:a16="http://schemas.microsoft.com/office/drawing/2014/main" id="{19557DC1-F6BD-4D87-BE22-2DEE288B0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28" t="15014" r="5554" b="11293"/>
            <a:stretch/>
          </p:blipFill>
          <p:spPr>
            <a:xfrm>
              <a:off x="2979079" y="920529"/>
              <a:ext cx="729592" cy="256489"/>
            </a:xfrm>
            <a:prstGeom prst="rect">
              <a:avLst/>
            </a:prstGeom>
          </p:spPr>
        </p:pic>
        <p:pic>
          <p:nvPicPr>
            <p:cNvPr id="2062" name="图片 2061">
              <a:extLst>
                <a:ext uri="{FF2B5EF4-FFF2-40B4-BE49-F238E27FC236}">
                  <a16:creationId xmlns:a16="http://schemas.microsoft.com/office/drawing/2014/main" id="{0AD56C88-B3DE-4F62-9998-7542ED7F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89"/>
            <a:stretch/>
          </p:blipFill>
          <p:spPr>
            <a:xfrm>
              <a:off x="1642266" y="921994"/>
              <a:ext cx="729592" cy="25829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EE9BD1D-F14F-4257-8E08-A3B4CA4B1AA3}"/>
                </a:ext>
              </a:extLst>
            </p:cNvPr>
            <p:cNvGrpSpPr/>
            <p:nvPr/>
          </p:nvGrpSpPr>
          <p:grpSpPr>
            <a:xfrm>
              <a:off x="782761" y="1174814"/>
              <a:ext cx="7371308" cy="767418"/>
              <a:chOff x="489545" y="1632348"/>
              <a:chExt cx="9828411" cy="102322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AD4012EB-8B34-48F6-AC9D-A04B032BBEE5}"/>
                  </a:ext>
                </a:extLst>
              </p:cNvPr>
              <p:cNvGrpSpPr/>
              <p:nvPr/>
            </p:nvGrpSpPr>
            <p:grpSpPr>
              <a:xfrm>
                <a:off x="1128713" y="1632348"/>
                <a:ext cx="787379" cy="506830"/>
                <a:chOff x="1128713" y="1632348"/>
                <a:chExt cx="787379" cy="506830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40140FD1-8133-461D-9CBE-38AD21B05FEC}"/>
                    </a:ext>
                  </a:extLst>
                </p:cNvPr>
                <p:cNvSpPr/>
                <p:nvPr/>
              </p:nvSpPr>
              <p:spPr>
                <a:xfrm>
                  <a:off x="1128713" y="1632348"/>
                  <a:ext cx="787379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CC5DDD6F-B44C-4111-99A5-B1ED0D5A017C}"/>
                    </a:ext>
                  </a:extLst>
                </p:cNvPr>
                <p:cNvSpPr/>
                <p:nvPr/>
              </p:nvSpPr>
              <p:spPr>
                <a:xfrm rot="10800000">
                  <a:off x="1187442" y="1661526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48A0A3-3701-48EE-BE10-2E1C6EF65967}"/>
                  </a:ext>
                </a:extLst>
              </p:cNvPr>
              <p:cNvSpPr/>
              <p:nvPr/>
            </p:nvSpPr>
            <p:spPr>
              <a:xfrm>
                <a:off x="489545" y="2148742"/>
                <a:ext cx="9828411" cy="50683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F26BB94-F5F3-4C67-B0D9-B6A7D8EBB4DC}"/>
                  </a:ext>
                </a:extLst>
              </p:cNvPr>
              <p:cNvGrpSpPr/>
              <p:nvPr/>
            </p:nvGrpSpPr>
            <p:grpSpPr>
              <a:xfrm>
                <a:off x="2286129" y="1642496"/>
                <a:ext cx="1454051" cy="511270"/>
                <a:chOff x="2386142" y="1642496"/>
                <a:chExt cx="1454051" cy="511270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650855C-6CD1-44A7-A0C3-1A390931DBC5}"/>
                    </a:ext>
                  </a:extLst>
                </p:cNvPr>
                <p:cNvSpPr/>
                <p:nvPr/>
              </p:nvSpPr>
              <p:spPr>
                <a:xfrm>
                  <a:off x="2386142" y="1646936"/>
                  <a:ext cx="1454051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A8E3D7E1-B12B-4B41-A176-AA33E025EEE4}"/>
                    </a:ext>
                  </a:extLst>
                </p:cNvPr>
                <p:cNvSpPr/>
                <p:nvPr/>
              </p:nvSpPr>
              <p:spPr>
                <a:xfrm>
                  <a:off x="3128602" y="1642496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84FF">
                        <a:shade val="30000"/>
                        <a:satMod val="115000"/>
                      </a:srgbClr>
                    </a:gs>
                    <a:gs pos="50000">
                      <a:srgbClr val="0084FF">
                        <a:shade val="67500"/>
                        <a:satMod val="115000"/>
                      </a:srgbClr>
                    </a:gs>
                    <a:gs pos="100000">
                      <a:srgbClr val="0084FF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6D3D40F-4475-41F5-A170-39A648591F5E}"/>
                    </a:ext>
                  </a:extLst>
                </p:cNvPr>
                <p:cNvSpPr/>
                <p:nvPr/>
              </p:nvSpPr>
              <p:spPr>
                <a:xfrm rot="10800000">
                  <a:off x="2441624" y="1661524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760A2EB7-1FDE-4FFB-8A0E-16EF4E5B289A}"/>
                  </a:ext>
                </a:extLst>
              </p:cNvPr>
              <p:cNvGrpSpPr/>
              <p:nvPr/>
            </p:nvGrpSpPr>
            <p:grpSpPr>
              <a:xfrm>
                <a:off x="4110217" y="1646936"/>
                <a:ext cx="787379" cy="506830"/>
                <a:chOff x="1128713" y="1632348"/>
                <a:chExt cx="787379" cy="50683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E6789B84-E639-4EFD-8B49-60F01321F69A}"/>
                    </a:ext>
                  </a:extLst>
                </p:cNvPr>
                <p:cNvSpPr/>
                <p:nvPr/>
              </p:nvSpPr>
              <p:spPr>
                <a:xfrm>
                  <a:off x="1128713" y="1632348"/>
                  <a:ext cx="787379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249C1CF6-06ED-4F3D-8CAE-24CB14891683}"/>
                    </a:ext>
                  </a:extLst>
                </p:cNvPr>
                <p:cNvSpPr/>
                <p:nvPr/>
              </p:nvSpPr>
              <p:spPr>
                <a:xfrm rot="10800000">
                  <a:off x="1187442" y="1661526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64ED4CDF-841E-4093-BFFF-46010818E563}"/>
                  </a:ext>
                </a:extLst>
              </p:cNvPr>
              <p:cNvGrpSpPr/>
              <p:nvPr/>
            </p:nvGrpSpPr>
            <p:grpSpPr>
              <a:xfrm>
                <a:off x="5274206" y="1646755"/>
                <a:ext cx="1454051" cy="506830"/>
                <a:chOff x="2392715" y="1632167"/>
                <a:chExt cx="1454051" cy="506830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1BCD9270-6352-4106-B63F-C622A464A9BE}"/>
                    </a:ext>
                  </a:extLst>
                </p:cNvPr>
                <p:cNvSpPr/>
                <p:nvPr/>
              </p:nvSpPr>
              <p:spPr>
                <a:xfrm>
                  <a:off x="2392715" y="1632167"/>
                  <a:ext cx="1454051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8262928F-7A62-4D34-8A48-34681DCF89F9}"/>
                    </a:ext>
                  </a:extLst>
                </p:cNvPr>
                <p:cNvSpPr/>
                <p:nvPr/>
              </p:nvSpPr>
              <p:spPr>
                <a:xfrm>
                  <a:off x="3110016" y="1646934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84FF">
                        <a:shade val="30000"/>
                        <a:satMod val="115000"/>
                      </a:srgbClr>
                    </a:gs>
                    <a:gs pos="50000">
                      <a:srgbClr val="0084FF">
                        <a:shade val="67500"/>
                        <a:satMod val="115000"/>
                      </a:srgbClr>
                    </a:gs>
                    <a:gs pos="100000">
                      <a:srgbClr val="0084FF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2CFF7431-81FF-43DE-B470-8BF893285D5F}"/>
                    </a:ext>
                  </a:extLst>
                </p:cNvPr>
                <p:cNvSpPr/>
                <p:nvPr/>
              </p:nvSpPr>
              <p:spPr>
                <a:xfrm rot="10800000">
                  <a:off x="2405019" y="1646929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45D1A56-B9B4-415B-80AA-C9ED89F46C71}"/>
                  </a:ext>
                </a:extLst>
              </p:cNvPr>
              <p:cNvGrpSpPr/>
              <p:nvPr/>
            </p:nvGrpSpPr>
            <p:grpSpPr>
              <a:xfrm>
                <a:off x="7098245" y="1634703"/>
                <a:ext cx="787379" cy="506830"/>
                <a:chOff x="1135237" y="1639556"/>
                <a:chExt cx="787379" cy="506830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7525B408-F30B-46DB-AB42-370B65D6CF21}"/>
                    </a:ext>
                  </a:extLst>
                </p:cNvPr>
                <p:cNvSpPr/>
                <p:nvPr/>
              </p:nvSpPr>
              <p:spPr>
                <a:xfrm>
                  <a:off x="1135237" y="1639556"/>
                  <a:ext cx="787379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A69F9085-5841-443D-BBD3-928785657F92}"/>
                    </a:ext>
                  </a:extLst>
                </p:cNvPr>
                <p:cNvSpPr/>
                <p:nvPr/>
              </p:nvSpPr>
              <p:spPr>
                <a:xfrm rot="10800000">
                  <a:off x="1187442" y="1661526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76566FB-30CA-47C9-8CEF-73FA0BE754FA}"/>
                  </a:ext>
                </a:extLst>
              </p:cNvPr>
              <p:cNvGrpSpPr/>
              <p:nvPr/>
            </p:nvGrpSpPr>
            <p:grpSpPr>
              <a:xfrm>
                <a:off x="8249137" y="1642083"/>
                <a:ext cx="1454051" cy="506830"/>
                <a:chOff x="2386142" y="1646936"/>
                <a:chExt cx="1454051" cy="506830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79EEF82-2AF9-4E52-B7D0-356FBEDB11E9}"/>
                    </a:ext>
                  </a:extLst>
                </p:cNvPr>
                <p:cNvSpPr/>
                <p:nvPr/>
              </p:nvSpPr>
              <p:spPr>
                <a:xfrm>
                  <a:off x="2386142" y="1646936"/>
                  <a:ext cx="1454051" cy="50683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6ECEB901-37A4-4735-AC35-066CA9F08393}"/>
                    </a:ext>
                  </a:extLst>
                </p:cNvPr>
                <p:cNvSpPr/>
                <p:nvPr/>
              </p:nvSpPr>
              <p:spPr>
                <a:xfrm>
                  <a:off x="3113167" y="1646937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84FF">
                        <a:shade val="30000"/>
                        <a:satMod val="115000"/>
                      </a:srgbClr>
                    </a:gs>
                    <a:gs pos="50000">
                      <a:srgbClr val="0084FF">
                        <a:shade val="67500"/>
                        <a:satMod val="115000"/>
                      </a:srgbClr>
                    </a:gs>
                    <a:gs pos="100000">
                      <a:srgbClr val="0084FF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E6460748-8718-46B9-9EF3-727E20FC6B20}"/>
                    </a:ext>
                  </a:extLst>
                </p:cNvPr>
                <p:cNvSpPr/>
                <p:nvPr/>
              </p:nvSpPr>
              <p:spPr>
                <a:xfrm rot="10800000">
                  <a:off x="2443247" y="1661524"/>
                  <a:ext cx="669920" cy="47765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700">
                        <a:shade val="30000"/>
                        <a:satMod val="115000"/>
                      </a:srgbClr>
                    </a:gs>
                    <a:gs pos="50000">
                      <a:srgbClr val="FF0700">
                        <a:shade val="67500"/>
                        <a:satMod val="115000"/>
                      </a:srgbClr>
                    </a:gs>
                    <a:gs pos="100000">
                      <a:srgbClr val="FF07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28600">
                    <a:srgbClr val="C00000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5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84FBA5E6-DC76-4B24-8B98-00209D0C07E1}"/>
                </a:ext>
              </a:extLst>
            </p:cNvPr>
            <p:cNvSpPr txBox="1"/>
            <p:nvPr/>
          </p:nvSpPr>
          <p:spPr>
            <a:xfrm>
              <a:off x="1818564" y="639525"/>
              <a:ext cx="461739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solidFill>
                    <a:srgbClr val="A21C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k1</a:t>
              </a:r>
              <a:endParaRPr lang="zh-CN" altLang="en-US" sz="1350" dirty="0">
                <a:solidFill>
                  <a:srgbClr val="A21C2F"/>
                </a:solidFill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FC6687B7-670A-42CB-9B39-D8BD66C17B28}"/>
                </a:ext>
              </a:extLst>
            </p:cNvPr>
            <p:cNvSpPr txBox="1"/>
            <p:nvPr/>
          </p:nvSpPr>
          <p:spPr>
            <a:xfrm>
              <a:off x="3165317" y="656130"/>
              <a:ext cx="461739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k2</a:t>
              </a:r>
              <a:endParaRPr lang="zh-CN" altLang="en-US" sz="1350" dirty="0">
                <a:solidFill>
                  <a:srgbClr val="0070C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B378792-605F-1C77-D337-AE6B3EFC27A5}"/>
                </a:ext>
              </a:extLst>
            </p:cNvPr>
            <p:cNvSpPr txBox="1"/>
            <p:nvPr/>
          </p:nvSpPr>
          <p:spPr>
            <a:xfrm>
              <a:off x="4043680" y="615290"/>
              <a:ext cx="461739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solidFill>
                    <a:srgbClr val="A21C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k1</a:t>
              </a:r>
              <a:endParaRPr lang="zh-CN" altLang="en-US" sz="1350" dirty="0">
                <a:solidFill>
                  <a:srgbClr val="A21C2F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1B999E6-FFA3-3B4C-DF8F-BC1443DC2260}"/>
                </a:ext>
              </a:extLst>
            </p:cNvPr>
            <p:cNvSpPr txBox="1"/>
            <p:nvPr/>
          </p:nvSpPr>
          <p:spPr>
            <a:xfrm>
              <a:off x="5390433" y="631895"/>
              <a:ext cx="461739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k2</a:t>
              </a:r>
              <a:endParaRPr lang="zh-CN" altLang="en-US" sz="1350" dirty="0">
                <a:solidFill>
                  <a:srgbClr val="0070C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7A12E3E-BC95-3E85-76C0-4AAD3BC67B7A}"/>
                </a:ext>
              </a:extLst>
            </p:cNvPr>
            <p:cNvSpPr txBox="1"/>
            <p:nvPr/>
          </p:nvSpPr>
          <p:spPr>
            <a:xfrm>
              <a:off x="6352267" y="615583"/>
              <a:ext cx="461739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350" b="1" dirty="0">
                  <a:solidFill>
                    <a:srgbClr val="A21C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k1</a:t>
              </a:r>
              <a:endParaRPr lang="zh-CN" altLang="en-US" sz="1350" dirty="0">
                <a:solidFill>
                  <a:srgbClr val="A21C2F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2D48C18-3DC8-27D0-76D7-E6A9C168EAB0}"/>
              </a:ext>
            </a:extLst>
          </p:cNvPr>
          <p:cNvGrpSpPr/>
          <p:nvPr/>
        </p:nvGrpSpPr>
        <p:grpSpPr>
          <a:xfrm>
            <a:off x="79846" y="1949189"/>
            <a:ext cx="3835823" cy="2970482"/>
            <a:chOff x="79846" y="1862829"/>
            <a:chExt cx="3835823" cy="29704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95D967-7351-4491-BE18-B83D64E5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782" y="2158204"/>
              <a:ext cx="13856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 sz="135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2CD4DE6-227B-4CFF-B687-C5E8AF834A62}"/>
                </a:ext>
              </a:extLst>
            </p:cNvPr>
            <p:cNvSpPr txBox="1"/>
            <p:nvPr/>
          </p:nvSpPr>
          <p:spPr>
            <a:xfrm>
              <a:off x="1281814" y="1910890"/>
              <a:ext cx="2451822" cy="367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350" b="1" dirty="0">
                  <a:solidFill>
                    <a:srgbClr val="3498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此硅基波导阵列的哈密顿量</a:t>
              </a:r>
              <a:endParaRPr lang="en-US" altLang="zh-CN" sz="1350" b="1" dirty="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B036A90E-43EB-FDB2-D564-B12707B30F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5769753"/>
                </p:ext>
              </p:extLst>
            </p:nvPr>
          </p:nvGraphicFramePr>
          <p:xfrm>
            <a:off x="103119" y="2321642"/>
            <a:ext cx="3523937" cy="2511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3238200" imgH="2311200" progId="Unknown">
                    <p:embed/>
                  </p:oleObj>
                </mc:Choice>
                <mc:Fallback>
                  <p:oleObj r:id="rId11" imgW="3238200" imgH="2311200" progId="Unknown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19" y="2321642"/>
                          <a:ext cx="3523937" cy="251166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A146D5A-FAD2-36BD-95E7-1A65EA8AB4D9}"/>
                </a:ext>
              </a:extLst>
            </p:cNvPr>
            <p:cNvSpPr/>
            <p:nvPr/>
          </p:nvSpPr>
          <p:spPr>
            <a:xfrm rot="2263395">
              <a:off x="415399" y="3377418"/>
              <a:ext cx="3500270" cy="1589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790EC86-9775-511B-1224-45993CCA2C0F}"/>
                </a:ext>
              </a:extLst>
            </p:cNvPr>
            <p:cNvSpPr/>
            <p:nvPr/>
          </p:nvSpPr>
          <p:spPr>
            <a:xfrm rot="2331196">
              <a:off x="115190" y="3507257"/>
              <a:ext cx="3790159" cy="158920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B83532E-023E-3B43-B509-7BE2BE9617A3}"/>
                </a:ext>
              </a:extLst>
            </p:cNvPr>
            <p:cNvSpPr txBox="1"/>
            <p:nvPr/>
          </p:nvSpPr>
          <p:spPr>
            <a:xfrm rot="2290419">
              <a:off x="79846" y="1862829"/>
              <a:ext cx="633445" cy="467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b="0" i="0" dirty="0">
                  <a:solidFill>
                    <a:srgbClr val="FF0000"/>
                  </a:solidFill>
                  <a:effectLst/>
                  <a:latin typeface="Menlo"/>
                </a:rPr>
                <a:t>offdiag2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050" b="0" i="0" dirty="0">
                  <a:solidFill>
                    <a:srgbClr val="7030A0"/>
                  </a:solidFill>
                  <a:effectLst/>
                  <a:latin typeface="Menlo"/>
                </a:rPr>
                <a:t>offdiag1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5926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05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05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05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4057;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3183349</TotalTime>
  <Words>314</Words>
  <Application>Microsoft Office PowerPoint</Application>
  <PresentationFormat>全屏显示(16:10)</PresentationFormat>
  <Paragraphs>100</Paragraphs>
  <Slides>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Menlo</vt:lpstr>
      <vt:lpstr>等线</vt:lpstr>
      <vt:lpstr>宋体</vt:lpstr>
      <vt:lpstr>微软雅黑</vt:lpstr>
      <vt:lpstr>Abadi</vt:lpstr>
      <vt:lpstr>Arial</vt:lpstr>
      <vt:lpstr>Calibri</vt:lpstr>
      <vt:lpstr>Calibri Light</vt:lpstr>
      <vt:lpstr>Cambria Math</vt:lpstr>
      <vt:lpstr>Times New Roman</vt:lpstr>
      <vt:lpstr>Office 主题​​</vt:lpstr>
      <vt:lpstr>Unknown</vt:lpstr>
      <vt:lpstr>波导传播演化计算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多模光波导中的模式耦合和拓扑态调控</dc:title>
  <dc:creator>蒋 闯</dc:creator>
  <cp:lastModifiedBy>Admin</cp:lastModifiedBy>
  <cp:revision>405</cp:revision>
  <dcterms:created xsi:type="dcterms:W3CDTF">2022-11-10T06:13:43Z</dcterms:created>
  <dcterms:modified xsi:type="dcterms:W3CDTF">2024-10-10T00:38:17Z</dcterms:modified>
</cp:coreProperties>
</file>